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4" r:id="rId2"/>
  </p:sldMasterIdLst>
  <p:notesMasterIdLst>
    <p:notesMasterId r:id="rId13"/>
  </p:notesMasterIdLst>
  <p:handoutMasterIdLst>
    <p:handoutMasterId r:id="rId14"/>
  </p:handoutMasterIdLst>
  <p:sldIdLst>
    <p:sldId id="256" r:id="rId3"/>
    <p:sldId id="284" r:id="rId4"/>
    <p:sldId id="282" r:id="rId5"/>
    <p:sldId id="288" r:id="rId6"/>
    <p:sldId id="289" r:id="rId7"/>
    <p:sldId id="298" r:id="rId8"/>
    <p:sldId id="299" r:id="rId9"/>
    <p:sldId id="297" r:id="rId10"/>
    <p:sldId id="295" r:id="rId11"/>
    <p:sldId id="281" r:id="rId12"/>
  </p:sldIdLst>
  <p:sldSz cx="9144000" cy="6858000" type="screen4x3"/>
  <p:notesSz cx="9926638" cy="67976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79">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9" autoAdjust="0"/>
    <p:restoredTop sz="86428" autoAdjust="0"/>
  </p:normalViewPr>
  <p:slideViewPr>
    <p:cSldViewPr snapToGrid="0">
      <p:cViewPr varScale="1">
        <p:scale>
          <a:sx n="75" d="100"/>
          <a:sy n="75" d="100"/>
        </p:scale>
        <p:origin x="1228" y="56"/>
      </p:cViewPr>
      <p:guideLst>
        <p:guide orient="horz" pos="2159"/>
        <p:guide pos="287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11" d="100"/>
          <a:sy n="111" d="100"/>
        </p:scale>
        <p:origin x="2256" y="84"/>
      </p:cViewPr>
      <p:guideLst>
        <p:guide orient="horz" pos="2141"/>
        <p:guide pos="3127"/>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NZ"/>
          </a:p>
        </p:txBody>
      </p:sp>
      <p:sp>
        <p:nvSpPr>
          <p:cNvPr id="3" name="Date Placeholder 2"/>
          <p:cNvSpPr>
            <a:spLocks noGrp="1"/>
          </p:cNvSpPr>
          <p:nvPr>
            <p:ph type="dt" sz="quarter" idx="1"/>
          </p:nvPr>
        </p:nvSpPr>
        <p:spPr>
          <a:xfrm>
            <a:off x="5621338" y="0"/>
            <a:ext cx="4303712" cy="33972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CEAC065-EA39-4B4A-9340-EDD24E79351A}" type="datetimeFigureOut">
              <a:rPr lang="en-NZ"/>
              <a:pPr>
                <a:defRPr/>
              </a:pPr>
              <a:t>6/08/2015</a:t>
            </a:fld>
            <a:endParaRPr lang="en-NZ"/>
          </a:p>
        </p:txBody>
      </p:sp>
      <p:sp>
        <p:nvSpPr>
          <p:cNvPr id="4" name="Footer Placeholder 3"/>
          <p:cNvSpPr>
            <a:spLocks noGrp="1"/>
          </p:cNvSpPr>
          <p:nvPr>
            <p:ph type="ftr" sz="quarter" idx="2"/>
          </p:nvPr>
        </p:nvSpPr>
        <p:spPr>
          <a:xfrm>
            <a:off x="0" y="6456363"/>
            <a:ext cx="4302125" cy="33972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NZ"/>
          </a:p>
        </p:txBody>
      </p:sp>
      <p:sp>
        <p:nvSpPr>
          <p:cNvPr id="5" name="Slide Number Placeholder 4"/>
          <p:cNvSpPr>
            <a:spLocks noGrp="1"/>
          </p:cNvSpPr>
          <p:nvPr>
            <p:ph type="sldNum" sz="quarter" idx="3"/>
          </p:nvPr>
        </p:nvSpPr>
        <p:spPr>
          <a:xfrm>
            <a:off x="5621338" y="6456363"/>
            <a:ext cx="4303712" cy="339725"/>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B41AB3D2-C572-4791-A08B-45C811D1DDDC}" type="slidenum">
              <a:rPr lang="en-NZ"/>
              <a:pPr>
                <a:defRPr/>
              </a:pPr>
              <a:t>‹#›</a:t>
            </a:fld>
            <a:endParaRPr lang="en-NZ"/>
          </a:p>
        </p:txBody>
      </p:sp>
    </p:spTree>
    <p:extLst>
      <p:ext uri="{BB962C8B-B14F-4D97-AF65-F5344CB8AC3E}">
        <p14:creationId xmlns:p14="http://schemas.microsoft.com/office/powerpoint/2010/main" val="2626440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NZ"/>
          </a:p>
        </p:txBody>
      </p:sp>
      <p:sp>
        <p:nvSpPr>
          <p:cNvPr id="3" name="Date Placeholder 2"/>
          <p:cNvSpPr>
            <a:spLocks noGrp="1"/>
          </p:cNvSpPr>
          <p:nvPr>
            <p:ph type="dt" idx="1"/>
          </p:nvPr>
        </p:nvSpPr>
        <p:spPr>
          <a:xfrm>
            <a:off x="5621338" y="0"/>
            <a:ext cx="4303712" cy="33972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69A364D-9712-402F-A613-E54C62DD241E}" type="datetimeFigureOut">
              <a:rPr lang="en-NZ"/>
              <a:pPr>
                <a:defRPr/>
              </a:pPr>
              <a:t>6/08/2015</a:t>
            </a:fld>
            <a:endParaRPr lang="en-NZ"/>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en-NZ" noProof="0"/>
          </a:p>
        </p:txBody>
      </p:sp>
      <p:sp>
        <p:nvSpPr>
          <p:cNvPr id="5" name="Notes Placeholder 4"/>
          <p:cNvSpPr>
            <a:spLocks noGrp="1"/>
          </p:cNvSpPr>
          <p:nvPr>
            <p:ph type="body" sz="quarter" idx="3"/>
          </p:nvPr>
        </p:nvSpPr>
        <p:spPr>
          <a:xfrm>
            <a:off x="992188" y="3228975"/>
            <a:ext cx="7942262" cy="30591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NZ" noProof="0"/>
          </a:p>
        </p:txBody>
      </p:sp>
      <p:sp>
        <p:nvSpPr>
          <p:cNvPr id="6" name="Footer Placeholder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NZ"/>
          </a:p>
        </p:txBody>
      </p:sp>
      <p:sp>
        <p:nvSpPr>
          <p:cNvPr id="7" name="Slide Number Placeholder 6"/>
          <p:cNvSpPr>
            <a:spLocks noGrp="1"/>
          </p:cNvSpPr>
          <p:nvPr>
            <p:ph type="sldNum" sz="quarter" idx="5"/>
          </p:nvPr>
        </p:nvSpPr>
        <p:spPr>
          <a:xfrm>
            <a:off x="5621338" y="6456363"/>
            <a:ext cx="4303712" cy="339725"/>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1B600D3-2526-4D80-B90A-696E7E7B2162}" type="slidenum">
              <a:rPr lang="en-NZ"/>
              <a:pPr>
                <a:defRPr/>
              </a:pPr>
              <a:t>‹#›</a:t>
            </a:fld>
            <a:endParaRPr lang="en-NZ"/>
          </a:p>
        </p:txBody>
      </p:sp>
    </p:spTree>
    <p:extLst>
      <p:ext uri="{BB962C8B-B14F-4D97-AF65-F5344CB8AC3E}">
        <p14:creationId xmlns:p14="http://schemas.microsoft.com/office/powerpoint/2010/main" val="1087380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NZ"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C16B727-FA46-4A9D-9ECD-D4C638E482A7}" type="slidenum">
              <a:rPr lang="en-NZ" altLang="en-US" smtClean="0">
                <a:latin typeface="Calibri" panose="020F0502020204030204" pitchFamily="34" charset="0"/>
              </a:rPr>
              <a:pPr fontAlgn="base">
                <a:spcBef>
                  <a:spcPct val="0"/>
                </a:spcBef>
                <a:spcAft>
                  <a:spcPct val="0"/>
                </a:spcAft>
              </a:pPr>
              <a:t>1</a:t>
            </a:fld>
            <a:endParaRPr lang="en-NZ" altLang="en-US" smtClean="0">
              <a:latin typeface="Calibri" panose="020F0502020204030204" pitchFamily="34" charset="0"/>
            </a:endParaRPr>
          </a:p>
        </p:txBody>
      </p:sp>
    </p:spTree>
    <p:extLst>
      <p:ext uri="{BB962C8B-B14F-4D97-AF65-F5344CB8AC3E}">
        <p14:creationId xmlns:p14="http://schemas.microsoft.com/office/powerpoint/2010/main" val="3894116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xfrm>
            <a:off x="992188" y="3111500"/>
            <a:ext cx="7942262" cy="3686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buFontTx/>
              <a:buChar char="•"/>
            </a:pPr>
            <a:r>
              <a:rPr lang="en-US" altLang="en-US" sz="1300" smtClean="0"/>
              <a:t>Our risk tolerance is more stable than the average investor. We have a longer time horizon and as we pointed out when we discussed what a long term investor is, it is an investor who does not have any specific short term liabilities or liquidity demands. That’s us. </a:t>
            </a:r>
          </a:p>
          <a:p>
            <a:pPr marL="169863" indent="-169863" eaLnBrk="1" hangingPunct="1">
              <a:spcBef>
                <a:spcPct val="0"/>
              </a:spcBef>
              <a:buFontTx/>
              <a:buChar char="•"/>
            </a:pPr>
            <a:endParaRPr lang="en-US" altLang="en-US" sz="1300" smtClean="0"/>
          </a:p>
          <a:p>
            <a:pPr marL="169863" indent="-169863" eaLnBrk="1" hangingPunct="1">
              <a:spcBef>
                <a:spcPct val="0"/>
              </a:spcBef>
              <a:buFontTx/>
              <a:buChar char="•"/>
            </a:pPr>
            <a:r>
              <a:rPr lang="en-NZ" altLang="en-US" sz="1300" smtClean="0"/>
              <a:t>We do tend to put on more risk when the market is risk averse and risk is heightened. However, we believe we are being compensated handsomely for this risk because of the significant shifts in risk aversion by the marginal price setter. Equally, we are also prepared to take risk off the table when we believe prices are high. </a:t>
            </a:r>
          </a:p>
          <a:p>
            <a:pPr marL="169863" indent="-169863" eaLnBrk="1" hangingPunct="1">
              <a:spcBef>
                <a:spcPct val="0"/>
              </a:spcBef>
              <a:buFontTx/>
              <a:buChar char="•"/>
            </a:pPr>
            <a:endParaRPr lang="en-NZ" altLang="en-US" sz="1300" smtClean="0"/>
          </a:p>
          <a:p>
            <a:pPr marL="169863" indent="-169863" eaLnBrk="1" hangingPunct="1">
              <a:spcBef>
                <a:spcPct val="0"/>
              </a:spcBef>
              <a:buFontTx/>
              <a:buChar char="•"/>
            </a:pPr>
            <a:r>
              <a:rPr lang="en-NZ" altLang="en-US" sz="1300" smtClean="0"/>
              <a:t>Aligning our governance with the horizon of the Fund through appropriate incentive structures, ongoing education and open and transparent communication is a necessary element to ensure the success of our long-term strategies.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A8088AF-0622-448F-B888-845D787AF451}" type="slidenum">
              <a:rPr lang="en-NZ" altLang="en-US" smtClean="0">
                <a:latin typeface="Calibri" panose="020F0502020204030204" pitchFamily="34" charset="0"/>
              </a:rPr>
              <a:pPr fontAlgn="base">
                <a:spcBef>
                  <a:spcPct val="0"/>
                </a:spcBef>
                <a:spcAft>
                  <a:spcPct val="0"/>
                </a:spcAft>
              </a:pPr>
              <a:t>10</a:t>
            </a:fld>
            <a:endParaRPr lang="en-NZ" altLang="en-US" smtClean="0">
              <a:latin typeface="Calibri" panose="020F0502020204030204" pitchFamily="34" charset="0"/>
            </a:endParaRPr>
          </a:p>
        </p:txBody>
      </p:sp>
    </p:spTree>
    <p:extLst>
      <p:ext uri="{BB962C8B-B14F-4D97-AF65-F5344CB8AC3E}">
        <p14:creationId xmlns:p14="http://schemas.microsoft.com/office/powerpoint/2010/main" val="2855371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9A7A780A-4DB2-4CAB-8C07-F92C62AACEAE}" type="slidenum">
              <a:rPr lang="en-NZ" altLang="en-US" smtClean="0">
                <a:latin typeface="Calibri" panose="020F0502020204030204" pitchFamily="34" charset="0"/>
              </a:rPr>
              <a:pPr fontAlgn="base">
                <a:spcBef>
                  <a:spcPct val="0"/>
                </a:spcBef>
                <a:spcAft>
                  <a:spcPct val="0"/>
                </a:spcAft>
              </a:pPr>
              <a:t>2</a:t>
            </a:fld>
            <a:endParaRPr lang="en-NZ" altLang="en-US" smtClean="0">
              <a:latin typeface="Calibri" panose="020F0502020204030204" pitchFamily="34" charset="0"/>
            </a:endParaRPr>
          </a:p>
        </p:txBody>
      </p:sp>
      <p:sp>
        <p:nvSpPr>
          <p:cNvPr id="16388" name="Notes Placeholder 1"/>
          <p:cNvSpPr>
            <a:spLocks noGrp="1"/>
          </p:cNvSpPr>
          <p:nvPr/>
        </p:nvSpPr>
        <p:spPr bwMode="auto">
          <a:xfrm>
            <a:off x="992188" y="3228975"/>
            <a:ext cx="794226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en-NZ" altLang="en-US"/>
          </a:p>
        </p:txBody>
      </p:sp>
    </p:spTree>
    <p:extLst>
      <p:ext uri="{BB962C8B-B14F-4D97-AF65-F5344CB8AC3E}">
        <p14:creationId xmlns:p14="http://schemas.microsoft.com/office/powerpoint/2010/main" val="1193375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32A5CE57-95A8-4CF7-A28C-D3F645B97E1B}" type="slidenum">
              <a:rPr lang="en-NZ" altLang="en-US" smtClean="0">
                <a:latin typeface="Calibri" panose="020F0502020204030204" pitchFamily="34" charset="0"/>
              </a:rPr>
              <a:pPr fontAlgn="base">
                <a:spcBef>
                  <a:spcPct val="0"/>
                </a:spcBef>
                <a:spcAft>
                  <a:spcPct val="0"/>
                </a:spcAft>
              </a:pPr>
              <a:t>3</a:t>
            </a:fld>
            <a:endParaRPr lang="en-NZ" altLang="en-US" smtClean="0">
              <a:latin typeface="Calibri" panose="020F0502020204030204" pitchFamily="34" charset="0"/>
            </a:endParaRPr>
          </a:p>
        </p:txBody>
      </p:sp>
      <p:sp>
        <p:nvSpPr>
          <p:cNvPr id="18436" name="Notes Placeholder 1"/>
          <p:cNvSpPr>
            <a:spLocks noGrp="1"/>
          </p:cNvSpPr>
          <p:nvPr/>
        </p:nvSpPr>
        <p:spPr bwMode="auto">
          <a:xfrm>
            <a:off x="992188" y="3228975"/>
            <a:ext cx="794226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en-NZ" altLang="en-US"/>
          </a:p>
        </p:txBody>
      </p:sp>
    </p:spTree>
    <p:extLst>
      <p:ext uri="{BB962C8B-B14F-4D97-AF65-F5344CB8AC3E}">
        <p14:creationId xmlns:p14="http://schemas.microsoft.com/office/powerpoint/2010/main" val="352127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D970721E-EDAE-4CB6-86A8-FCB6DBC8EA32}" type="slidenum">
              <a:rPr lang="en-NZ" smtClean="0"/>
              <a:pPr>
                <a:defRPr/>
              </a:pPr>
              <a:t>4</a:t>
            </a:fld>
            <a:endParaRPr lang="en-NZ"/>
          </a:p>
        </p:txBody>
      </p:sp>
      <p:sp>
        <p:nvSpPr>
          <p:cNvPr id="20484" name="Notes Placeholder 1"/>
          <p:cNvSpPr>
            <a:spLocks noGrp="1"/>
          </p:cNvSpPr>
          <p:nvPr/>
        </p:nvSpPr>
        <p:spPr bwMode="auto">
          <a:xfrm>
            <a:off x="992188" y="3228975"/>
            <a:ext cx="794226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en-NZ" altLang="en-US"/>
          </a:p>
        </p:txBody>
      </p:sp>
    </p:spTree>
    <p:extLst>
      <p:ext uri="{BB962C8B-B14F-4D97-AF65-F5344CB8AC3E}">
        <p14:creationId xmlns:p14="http://schemas.microsoft.com/office/powerpoint/2010/main" val="3915068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NZ" altLang="en-US" smtClean="0"/>
          </a:p>
          <a:p>
            <a:pPr eaLnBrk="1" hangingPunct="1"/>
            <a:endParaRPr lang="en-NZ" altLang="en-US" smtClean="0"/>
          </a:p>
        </p:txBody>
      </p:sp>
      <p:sp>
        <p:nvSpPr>
          <p:cNvPr id="4" name="Slide Number Placeholder 3"/>
          <p:cNvSpPr>
            <a:spLocks noGrp="1"/>
          </p:cNvSpPr>
          <p:nvPr>
            <p:ph type="sldNum" sz="quarter" idx="5"/>
          </p:nvPr>
        </p:nvSpPr>
        <p:spPr/>
        <p:txBody>
          <a:bodyPr/>
          <a:lstStyle/>
          <a:p>
            <a:pPr>
              <a:defRPr/>
            </a:pPr>
            <a:fld id="{40D91DB7-561C-4220-9673-2111C7527586}" type="slidenum">
              <a:rPr lang="en-NZ" smtClean="0"/>
              <a:pPr>
                <a:defRPr/>
              </a:pPr>
              <a:t>5</a:t>
            </a:fld>
            <a:endParaRPr lang="en-NZ"/>
          </a:p>
        </p:txBody>
      </p:sp>
    </p:spTree>
    <p:extLst>
      <p:ext uri="{BB962C8B-B14F-4D97-AF65-F5344CB8AC3E}">
        <p14:creationId xmlns:p14="http://schemas.microsoft.com/office/powerpoint/2010/main" val="3930109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D0E04CB6-1A78-41A1-B240-CEAA2083AC8B}" type="slidenum">
              <a:rPr lang="en-NZ" smtClean="0"/>
              <a:pPr>
                <a:defRPr/>
              </a:pPr>
              <a:t>6</a:t>
            </a:fld>
            <a:endParaRPr lang="en-NZ"/>
          </a:p>
        </p:txBody>
      </p:sp>
      <p:sp>
        <p:nvSpPr>
          <p:cNvPr id="24580" name="Notes Placeholder 1"/>
          <p:cNvSpPr>
            <a:spLocks noGrp="1"/>
          </p:cNvSpPr>
          <p:nvPr/>
        </p:nvSpPr>
        <p:spPr bwMode="auto">
          <a:xfrm>
            <a:off x="992188" y="3228975"/>
            <a:ext cx="794226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en-NZ" altLang="en-US"/>
          </a:p>
        </p:txBody>
      </p:sp>
    </p:spTree>
    <p:extLst>
      <p:ext uri="{BB962C8B-B14F-4D97-AF65-F5344CB8AC3E}">
        <p14:creationId xmlns:p14="http://schemas.microsoft.com/office/powerpoint/2010/main" val="2206874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ECCA7E39-C21C-4DAD-88BC-3921A5CE9AEE}" type="slidenum">
              <a:rPr lang="en-NZ" smtClean="0"/>
              <a:pPr>
                <a:defRPr/>
              </a:pPr>
              <a:t>7</a:t>
            </a:fld>
            <a:endParaRPr lang="en-NZ"/>
          </a:p>
        </p:txBody>
      </p:sp>
      <p:sp>
        <p:nvSpPr>
          <p:cNvPr id="26628" name="Notes Placeholder 1"/>
          <p:cNvSpPr>
            <a:spLocks noGrp="1"/>
          </p:cNvSpPr>
          <p:nvPr/>
        </p:nvSpPr>
        <p:spPr bwMode="auto">
          <a:xfrm>
            <a:off x="992188" y="3228975"/>
            <a:ext cx="794226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en-NZ" altLang="en-US"/>
          </a:p>
        </p:txBody>
      </p:sp>
    </p:spTree>
    <p:extLst>
      <p:ext uri="{BB962C8B-B14F-4D97-AF65-F5344CB8AC3E}">
        <p14:creationId xmlns:p14="http://schemas.microsoft.com/office/powerpoint/2010/main" val="3454685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3263900" y="534988"/>
            <a:ext cx="3398838" cy="25495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5CC40202-3B5B-4A5E-953C-FE5BEF770490}" type="slidenum">
              <a:rPr lang="en-NZ" smtClean="0"/>
              <a:pPr>
                <a:defRPr/>
              </a:pPr>
              <a:t>8</a:t>
            </a:fld>
            <a:endParaRPr lang="en-NZ"/>
          </a:p>
        </p:txBody>
      </p:sp>
      <p:sp>
        <p:nvSpPr>
          <p:cNvPr id="28676" name="Notes Placeholder 1"/>
          <p:cNvSpPr>
            <a:spLocks noGrp="1"/>
          </p:cNvSpPr>
          <p:nvPr/>
        </p:nvSpPr>
        <p:spPr bwMode="auto">
          <a:xfrm>
            <a:off x="992188" y="3228975"/>
            <a:ext cx="794226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en-NZ" altLang="en-US"/>
          </a:p>
        </p:txBody>
      </p:sp>
    </p:spTree>
    <p:extLst>
      <p:ext uri="{BB962C8B-B14F-4D97-AF65-F5344CB8AC3E}">
        <p14:creationId xmlns:p14="http://schemas.microsoft.com/office/powerpoint/2010/main" val="3199701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D97A1489-50E4-49F0-8A9D-B4F2F199C033}" type="slidenum">
              <a:rPr lang="en-NZ" smtClean="0"/>
              <a:pPr>
                <a:defRPr/>
              </a:pPr>
              <a:t>9</a:t>
            </a:fld>
            <a:endParaRPr lang="en-NZ"/>
          </a:p>
        </p:txBody>
      </p:sp>
      <p:sp>
        <p:nvSpPr>
          <p:cNvPr id="30724" name="Notes Placeholder 1"/>
          <p:cNvSpPr>
            <a:spLocks noGrp="1"/>
          </p:cNvSpPr>
          <p:nvPr/>
        </p:nvSpPr>
        <p:spPr bwMode="auto">
          <a:xfrm>
            <a:off x="992188" y="3228975"/>
            <a:ext cx="7942262" cy="30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en-NZ" altLang="en-US"/>
          </a:p>
        </p:txBody>
      </p:sp>
    </p:spTree>
    <p:extLst>
      <p:ext uri="{BB962C8B-B14F-4D97-AF65-F5344CB8AC3E}">
        <p14:creationId xmlns:p14="http://schemas.microsoft.com/office/powerpoint/2010/main" val="11667772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Slide">
    <p:spTree>
      <p:nvGrpSpPr>
        <p:cNvPr id="1" name=""/>
        <p:cNvGrpSpPr/>
        <p:nvPr/>
      </p:nvGrpSpPr>
      <p:grpSpPr>
        <a:xfrm>
          <a:off x="0" y="0"/>
          <a:ext cx="0" cy="0"/>
          <a:chOff x="0" y="0"/>
          <a:chExt cx="0" cy="0"/>
        </a:xfrm>
      </p:grpSpPr>
      <p:pic>
        <p:nvPicPr>
          <p:cNvPr id="6" name="Picture 9" descr="Large_squar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1800" y="1908175"/>
            <a:ext cx="8280400" cy="455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720725" y="2195513"/>
            <a:ext cx="1439863"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NZ" altLang="en-US" sz="800" smtClean="0">
                <a:solidFill>
                  <a:schemeClr val="tx2"/>
                </a:solidFill>
              </a:rPr>
              <a:t>TITLE:</a:t>
            </a:r>
          </a:p>
        </p:txBody>
      </p:sp>
      <p:sp>
        <p:nvSpPr>
          <p:cNvPr id="8" name="TextBox 7"/>
          <p:cNvSpPr txBox="1">
            <a:spLocks noChangeArrowheads="1"/>
          </p:cNvSpPr>
          <p:nvPr userDrawn="1"/>
        </p:nvSpPr>
        <p:spPr bwMode="auto">
          <a:xfrm>
            <a:off x="720725" y="4967288"/>
            <a:ext cx="1439863"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NZ" altLang="en-US" sz="800" smtClean="0">
                <a:solidFill>
                  <a:schemeClr val="tx2"/>
                </a:solidFill>
              </a:rPr>
              <a:t>AUTHOR:</a:t>
            </a:r>
          </a:p>
        </p:txBody>
      </p:sp>
      <p:sp>
        <p:nvSpPr>
          <p:cNvPr id="9" name="TextBox 8"/>
          <p:cNvSpPr txBox="1">
            <a:spLocks noChangeArrowheads="1"/>
          </p:cNvSpPr>
          <p:nvPr userDrawn="1"/>
        </p:nvSpPr>
        <p:spPr bwMode="auto">
          <a:xfrm>
            <a:off x="720725" y="5849938"/>
            <a:ext cx="1439863"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NZ" altLang="en-US" sz="800" smtClean="0">
                <a:solidFill>
                  <a:schemeClr val="tx2"/>
                </a:solidFill>
              </a:rPr>
              <a:t>EVENT | PRESENTATION:</a:t>
            </a:r>
          </a:p>
        </p:txBody>
      </p:sp>
      <p:cxnSp>
        <p:nvCxnSpPr>
          <p:cNvPr id="10" name="Straight Connector 9"/>
          <p:cNvCxnSpPr/>
          <p:nvPr userDrawn="1"/>
        </p:nvCxnSpPr>
        <p:spPr>
          <a:xfrm>
            <a:off x="431800" y="1836738"/>
            <a:ext cx="8280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1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103813" y="327025"/>
            <a:ext cx="357028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20000" y="2340000"/>
            <a:ext cx="7704000" cy="2520000"/>
          </a:xfrm>
        </p:spPr>
        <p:txBody>
          <a:bodyPr/>
          <a:lstStyle/>
          <a:p>
            <a:r>
              <a:rPr lang="en-AU" smtClean="0"/>
              <a:t>Click to edit Master title style</a:t>
            </a:r>
            <a:endParaRPr lang="en-NZ" dirty="0"/>
          </a:p>
        </p:txBody>
      </p:sp>
      <p:sp>
        <p:nvSpPr>
          <p:cNvPr id="3" name="Subtitle 2"/>
          <p:cNvSpPr>
            <a:spLocks noGrp="1"/>
          </p:cNvSpPr>
          <p:nvPr>
            <p:ph type="subTitle" idx="1"/>
          </p:nvPr>
        </p:nvSpPr>
        <p:spPr>
          <a:xfrm>
            <a:off x="720000" y="5094000"/>
            <a:ext cx="7704000" cy="360000"/>
          </a:xfrm>
        </p:spPr>
        <p:txBody>
          <a:bodyPr>
            <a:normAutofit/>
          </a:bodyPr>
          <a:lstStyle>
            <a:lvl1pPr marL="0" indent="0" algn="l">
              <a:lnSpc>
                <a:spcPct val="95000"/>
              </a:lnSpc>
              <a:spcAft>
                <a:spcPts val="0"/>
              </a:spcAft>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NZ" dirty="0"/>
          </a:p>
        </p:txBody>
      </p:sp>
      <p:sp>
        <p:nvSpPr>
          <p:cNvPr id="13" name="Text Placeholder 11"/>
          <p:cNvSpPr>
            <a:spLocks noGrp="1"/>
          </p:cNvSpPr>
          <p:nvPr>
            <p:ph type="body" sz="quarter" idx="11"/>
          </p:nvPr>
        </p:nvSpPr>
        <p:spPr>
          <a:xfrm>
            <a:off x="720000" y="5994000"/>
            <a:ext cx="7704000" cy="270000"/>
          </a:xfrm>
        </p:spPr>
        <p:txBody>
          <a:bodyPr>
            <a:noAutofit/>
          </a:bodyPr>
          <a:lstStyle>
            <a:lvl1pPr marL="0" indent="0">
              <a:lnSpc>
                <a:spcPct val="90000"/>
              </a:lnSpc>
              <a:spcAft>
                <a:spcPts val="0"/>
              </a:spcAft>
              <a:buNone/>
              <a:defRPr sz="1400"/>
            </a:lvl1pPr>
            <a:lvl2pPr marL="0" indent="0">
              <a:lnSpc>
                <a:spcPct val="90000"/>
              </a:lnSpc>
              <a:buNone/>
              <a:defRPr sz="1600"/>
            </a:lvl2pPr>
            <a:lvl3pPr marL="0" indent="0">
              <a:lnSpc>
                <a:spcPct val="90000"/>
              </a:lnSpc>
              <a:buNone/>
              <a:defRPr sz="1600"/>
            </a:lvl3pPr>
            <a:lvl4pPr marL="0" indent="0">
              <a:lnSpc>
                <a:spcPct val="90000"/>
              </a:lnSpc>
              <a:buNone/>
              <a:defRPr sz="1600"/>
            </a:lvl4pPr>
            <a:lvl5pPr marL="0" indent="0">
              <a:lnSpc>
                <a:spcPct val="90000"/>
              </a:lnSpc>
              <a:buNone/>
              <a:defRPr sz="1600"/>
            </a:lvl5pPr>
          </a:lstStyle>
          <a:p>
            <a:pPr lvl="0"/>
            <a:r>
              <a:rPr lang="en-AU" smtClean="0"/>
              <a:t>Click to edit Master text styles</a:t>
            </a:r>
          </a:p>
        </p:txBody>
      </p:sp>
      <p:sp>
        <p:nvSpPr>
          <p:cNvPr id="15" name="Text Placeholder 14"/>
          <p:cNvSpPr>
            <a:spLocks noGrp="1"/>
          </p:cNvSpPr>
          <p:nvPr>
            <p:ph type="body" sz="quarter" idx="12"/>
          </p:nvPr>
        </p:nvSpPr>
        <p:spPr>
          <a:xfrm>
            <a:off x="720000" y="5472000"/>
            <a:ext cx="7704000" cy="270000"/>
          </a:xfrm>
        </p:spPr>
        <p:txBody>
          <a:bodyPr>
            <a:noAutofit/>
          </a:bodyPr>
          <a:lstStyle>
            <a:lvl1pPr marL="0" indent="0">
              <a:lnSpc>
                <a:spcPct val="90000"/>
              </a:lnSpc>
              <a:spcAft>
                <a:spcPts val="0"/>
              </a:spcAft>
              <a:buNone/>
              <a:defRPr sz="1200"/>
            </a:lvl1pPr>
            <a:lvl2pPr marL="0" indent="0">
              <a:lnSpc>
                <a:spcPct val="90000"/>
              </a:lnSpc>
              <a:spcAft>
                <a:spcPts val="0"/>
              </a:spcAft>
              <a:buNone/>
              <a:defRPr sz="1200"/>
            </a:lvl2pPr>
            <a:lvl3pPr marL="0" indent="0">
              <a:lnSpc>
                <a:spcPct val="90000"/>
              </a:lnSpc>
              <a:buNone/>
              <a:defRPr sz="1200"/>
            </a:lvl3pPr>
            <a:lvl4pPr marL="0" indent="0">
              <a:lnSpc>
                <a:spcPct val="90000"/>
              </a:lnSpc>
              <a:buNone/>
              <a:defRPr sz="1200"/>
            </a:lvl4pPr>
            <a:lvl5pPr marL="0" indent="0">
              <a:lnSpc>
                <a:spcPct val="90000"/>
              </a:lnSpc>
              <a:buNone/>
              <a:defRPr sz="1200"/>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Tree>
    <p:extLst>
      <p:ext uri="{BB962C8B-B14F-4D97-AF65-F5344CB8AC3E}">
        <p14:creationId xmlns:p14="http://schemas.microsoft.com/office/powerpoint/2010/main" val="1908729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pPr>
              <a:defRPr/>
            </a:pPr>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0B924747-7139-424E-8BC4-6E66B42E907C}" type="slidenum">
              <a:rPr lang="en-NZ"/>
              <a:pPr>
                <a:defRPr/>
              </a:pPr>
              <a:t>‹#›</a:t>
            </a:fld>
            <a:endParaRPr lang="en-NZ"/>
          </a:p>
        </p:txBody>
      </p:sp>
    </p:spTree>
    <p:extLst>
      <p:ext uri="{BB962C8B-B14F-4D97-AF65-F5344CB8AC3E}">
        <p14:creationId xmlns:p14="http://schemas.microsoft.com/office/powerpoint/2010/main" val="2577941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433110DE-5229-4914-ADDE-20871AC76D88}" type="slidenum">
              <a:rPr lang="en-NZ"/>
              <a:pPr>
                <a:defRPr/>
              </a:pPr>
              <a:t>‹#›</a:t>
            </a:fld>
            <a:endParaRPr lang="en-NZ"/>
          </a:p>
        </p:txBody>
      </p:sp>
    </p:spTree>
    <p:extLst>
      <p:ext uri="{BB962C8B-B14F-4D97-AF65-F5344CB8AC3E}">
        <p14:creationId xmlns:p14="http://schemas.microsoft.com/office/powerpoint/2010/main" val="1297040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3"/>
          <p:cNvSpPr>
            <a:spLocks noGrp="1"/>
          </p:cNvSpPr>
          <p:nvPr>
            <p:ph type="dt" sz="half" idx="10"/>
          </p:nvPr>
        </p:nvSpPr>
        <p:spPr/>
        <p:txBody>
          <a:bodyPr/>
          <a:lstStyle>
            <a:lvl1pPr>
              <a:defRPr/>
            </a:lvl1pPr>
          </a:lstStyle>
          <a:p>
            <a:pPr>
              <a:defRPr/>
            </a:pPr>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E538DBF8-35C2-4182-8E94-8EEC913F4DD6}" type="slidenum">
              <a:rPr lang="en-NZ"/>
              <a:pPr>
                <a:defRPr/>
              </a:pPr>
              <a:t>‹#›</a:t>
            </a:fld>
            <a:endParaRPr lang="en-NZ"/>
          </a:p>
        </p:txBody>
      </p:sp>
    </p:spTree>
    <p:extLst>
      <p:ext uri="{BB962C8B-B14F-4D97-AF65-F5344CB8AC3E}">
        <p14:creationId xmlns:p14="http://schemas.microsoft.com/office/powerpoint/2010/main" val="211084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3"/>
          <p:cNvSpPr>
            <a:spLocks noGrp="1"/>
          </p:cNvSpPr>
          <p:nvPr>
            <p:ph type="dt" sz="half" idx="10"/>
          </p:nvPr>
        </p:nvSpPr>
        <p:spPr/>
        <p:txBody>
          <a:bodyPr/>
          <a:lstStyle>
            <a:lvl1pPr>
              <a:defRPr/>
            </a:lvl1pPr>
          </a:lstStyle>
          <a:p>
            <a:pPr>
              <a:defRPr/>
            </a:pPr>
            <a:endParaRPr lang="en-NZ"/>
          </a:p>
        </p:txBody>
      </p:sp>
      <p:sp>
        <p:nvSpPr>
          <p:cNvPr id="8" name="Footer Placeholder 4"/>
          <p:cNvSpPr>
            <a:spLocks noGrp="1"/>
          </p:cNvSpPr>
          <p:nvPr>
            <p:ph type="ftr" sz="quarter" idx="11"/>
          </p:nvPr>
        </p:nvSpPr>
        <p:spPr/>
        <p:txBody>
          <a:bodyPr/>
          <a:lstStyle>
            <a:lvl1pPr>
              <a:defRPr/>
            </a:lvl1pPr>
          </a:lstStyle>
          <a:p>
            <a:pPr>
              <a:defRPr/>
            </a:pPr>
            <a:endParaRPr lang="en-NZ"/>
          </a:p>
        </p:txBody>
      </p:sp>
      <p:sp>
        <p:nvSpPr>
          <p:cNvPr id="9" name="Slide Number Placeholder 5"/>
          <p:cNvSpPr>
            <a:spLocks noGrp="1"/>
          </p:cNvSpPr>
          <p:nvPr>
            <p:ph type="sldNum" sz="quarter" idx="12"/>
          </p:nvPr>
        </p:nvSpPr>
        <p:spPr/>
        <p:txBody>
          <a:bodyPr/>
          <a:lstStyle>
            <a:lvl1pPr>
              <a:defRPr/>
            </a:lvl1pPr>
          </a:lstStyle>
          <a:p>
            <a:pPr>
              <a:defRPr/>
            </a:pPr>
            <a:fld id="{AE90F06E-9619-49EE-948B-35FF7E2550B8}" type="slidenum">
              <a:rPr lang="en-NZ"/>
              <a:pPr>
                <a:defRPr/>
              </a:pPr>
              <a:t>‹#›</a:t>
            </a:fld>
            <a:endParaRPr lang="en-NZ"/>
          </a:p>
        </p:txBody>
      </p:sp>
    </p:spTree>
    <p:extLst>
      <p:ext uri="{BB962C8B-B14F-4D97-AF65-F5344CB8AC3E}">
        <p14:creationId xmlns:p14="http://schemas.microsoft.com/office/powerpoint/2010/main" val="1158036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3"/>
          <p:cNvSpPr>
            <a:spLocks noGrp="1"/>
          </p:cNvSpPr>
          <p:nvPr>
            <p:ph type="dt" sz="half" idx="10"/>
          </p:nvPr>
        </p:nvSpPr>
        <p:spPr/>
        <p:txBody>
          <a:bodyPr/>
          <a:lstStyle>
            <a:lvl1pPr>
              <a:defRPr/>
            </a:lvl1pPr>
          </a:lstStyle>
          <a:p>
            <a:pPr>
              <a:defRPr/>
            </a:pPr>
            <a:endParaRPr lang="en-NZ"/>
          </a:p>
        </p:txBody>
      </p:sp>
      <p:sp>
        <p:nvSpPr>
          <p:cNvPr id="4" name="Footer Placeholder 4"/>
          <p:cNvSpPr>
            <a:spLocks noGrp="1"/>
          </p:cNvSpPr>
          <p:nvPr>
            <p:ph type="ftr" sz="quarter" idx="11"/>
          </p:nvPr>
        </p:nvSpPr>
        <p:spPr/>
        <p:txBody>
          <a:bodyPr/>
          <a:lstStyle>
            <a:lvl1pPr>
              <a:defRPr/>
            </a:lvl1pPr>
          </a:lstStyle>
          <a:p>
            <a:pPr>
              <a:defRPr/>
            </a:pPr>
            <a:endParaRPr lang="en-NZ"/>
          </a:p>
        </p:txBody>
      </p:sp>
      <p:sp>
        <p:nvSpPr>
          <p:cNvPr id="5" name="Slide Number Placeholder 5"/>
          <p:cNvSpPr>
            <a:spLocks noGrp="1"/>
          </p:cNvSpPr>
          <p:nvPr>
            <p:ph type="sldNum" sz="quarter" idx="12"/>
          </p:nvPr>
        </p:nvSpPr>
        <p:spPr/>
        <p:txBody>
          <a:bodyPr/>
          <a:lstStyle>
            <a:lvl1pPr>
              <a:defRPr/>
            </a:lvl1pPr>
          </a:lstStyle>
          <a:p>
            <a:pPr>
              <a:defRPr/>
            </a:pPr>
            <a:fld id="{E0B492FF-101A-4A29-817A-3218EC721255}" type="slidenum">
              <a:rPr lang="en-NZ"/>
              <a:pPr>
                <a:defRPr/>
              </a:pPr>
              <a:t>‹#›</a:t>
            </a:fld>
            <a:endParaRPr lang="en-NZ"/>
          </a:p>
        </p:txBody>
      </p:sp>
    </p:spTree>
    <p:extLst>
      <p:ext uri="{BB962C8B-B14F-4D97-AF65-F5344CB8AC3E}">
        <p14:creationId xmlns:p14="http://schemas.microsoft.com/office/powerpoint/2010/main" val="1658264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NZ"/>
          </a:p>
        </p:txBody>
      </p:sp>
      <p:sp>
        <p:nvSpPr>
          <p:cNvPr id="3" name="Footer Placeholder 4"/>
          <p:cNvSpPr>
            <a:spLocks noGrp="1"/>
          </p:cNvSpPr>
          <p:nvPr>
            <p:ph type="ftr" sz="quarter" idx="11"/>
          </p:nvPr>
        </p:nvSpPr>
        <p:spPr/>
        <p:txBody>
          <a:bodyPr/>
          <a:lstStyle>
            <a:lvl1pPr>
              <a:defRPr/>
            </a:lvl1pPr>
          </a:lstStyle>
          <a:p>
            <a:pPr>
              <a:defRPr/>
            </a:pPr>
            <a:endParaRPr lang="en-NZ"/>
          </a:p>
        </p:txBody>
      </p:sp>
      <p:sp>
        <p:nvSpPr>
          <p:cNvPr id="4" name="Slide Number Placeholder 5"/>
          <p:cNvSpPr>
            <a:spLocks noGrp="1"/>
          </p:cNvSpPr>
          <p:nvPr>
            <p:ph type="sldNum" sz="quarter" idx="12"/>
          </p:nvPr>
        </p:nvSpPr>
        <p:spPr/>
        <p:txBody>
          <a:bodyPr/>
          <a:lstStyle>
            <a:lvl1pPr>
              <a:defRPr/>
            </a:lvl1pPr>
          </a:lstStyle>
          <a:p>
            <a:pPr>
              <a:defRPr/>
            </a:pPr>
            <a:fld id="{5A1D7211-B5EE-4011-9E44-52638764A639}" type="slidenum">
              <a:rPr lang="en-NZ"/>
              <a:pPr>
                <a:defRPr/>
              </a:pPr>
              <a:t>‹#›</a:t>
            </a:fld>
            <a:endParaRPr lang="en-NZ"/>
          </a:p>
        </p:txBody>
      </p:sp>
    </p:spTree>
    <p:extLst>
      <p:ext uri="{BB962C8B-B14F-4D97-AF65-F5344CB8AC3E}">
        <p14:creationId xmlns:p14="http://schemas.microsoft.com/office/powerpoint/2010/main" val="1176104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CC6942B8-1F89-4B8B-9F61-8BE4E03F6B9A}" type="slidenum">
              <a:rPr lang="en-NZ"/>
              <a:pPr>
                <a:defRPr/>
              </a:pPr>
              <a:t>‹#›</a:t>
            </a:fld>
            <a:endParaRPr lang="en-NZ"/>
          </a:p>
        </p:txBody>
      </p:sp>
    </p:spTree>
    <p:extLst>
      <p:ext uri="{BB962C8B-B14F-4D97-AF65-F5344CB8AC3E}">
        <p14:creationId xmlns:p14="http://schemas.microsoft.com/office/powerpoint/2010/main" val="4253917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2B152E8F-FF0B-4A54-BAFB-75F80384C6B2}" type="slidenum">
              <a:rPr lang="en-NZ"/>
              <a:pPr>
                <a:defRPr/>
              </a:pPr>
              <a:t>‹#›</a:t>
            </a:fld>
            <a:endParaRPr lang="en-NZ"/>
          </a:p>
        </p:txBody>
      </p:sp>
    </p:spTree>
    <p:extLst>
      <p:ext uri="{BB962C8B-B14F-4D97-AF65-F5344CB8AC3E}">
        <p14:creationId xmlns:p14="http://schemas.microsoft.com/office/powerpoint/2010/main" val="4181601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pPr>
              <a:defRPr/>
            </a:pPr>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AB74859B-1A3C-436A-AC9D-26C14C898743}" type="slidenum">
              <a:rPr lang="en-NZ"/>
              <a:pPr>
                <a:defRPr/>
              </a:pPr>
              <a:t>‹#›</a:t>
            </a:fld>
            <a:endParaRPr lang="en-NZ"/>
          </a:p>
        </p:txBody>
      </p:sp>
    </p:spTree>
    <p:extLst>
      <p:ext uri="{BB962C8B-B14F-4D97-AF65-F5344CB8AC3E}">
        <p14:creationId xmlns:p14="http://schemas.microsoft.com/office/powerpoint/2010/main" val="1731100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pPr>
              <a:defRPr/>
            </a:pPr>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3AFA0C07-F579-4BB1-B2AD-864B3B1951C5}" type="slidenum">
              <a:rPr lang="en-NZ"/>
              <a:pPr>
                <a:defRPr/>
              </a:pPr>
              <a:t>‹#›</a:t>
            </a:fld>
            <a:endParaRPr lang="en-NZ"/>
          </a:p>
        </p:txBody>
      </p:sp>
    </p:spTree>
    <p:extLst>
      <p:ext uri="{BB962C8B-B14F-4D97-AF65-F5344CB8AC3E}">
        <p14:creationId xmlns:p14="http://schemas.microsoft.com/office/powerpoint/2010/main" val="2860915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Title + Intro + Text ">
    <p:spTree>
      <p:nvGrpSpPr>
        <p:cNvPr id="1" name=""/>
        <p:cNvGrpSpPr/>
        <p:nvPr/>
      </p:nvGrpSpPr>
      <p:grpSpPr>
        <a:xfrm>
          <a:off x="0" y="0"/>
          <a:ext cx="0" cy="0"/>
          <a:chOff x="0" y="0"/>
          <a:chExt cx="0" cy="0"/>
        </a:xfrm>
      </p:grpSpPr>
      <p:sp>
        <p:nvSpPr>
          <p:cNvPr id="10" name="Title 9"/>
          <p:cNvSpPr>
            <a:spLocks noGrp="1"/>
          </p:cNvSpPr>
          <p:nvPr>
            <p:ph type="title"/>
          </p:nvPr>
        </p:nvSpPr>
        <p:spPr>
          <a:xfrm>
            <a:off x="432000" y="1025999"/>
            <a:ext cx="8280000" cy="540000"/>
          </a:xfrm>
        </p:spPr>
        <p:txBody>
          <a:bodyPr/>
          <a:lstStyle/>
          <a:p>
            <a:r>
              <a:rPr lang="en-AU" smtClean="0"/>
              <a:t>Click to edit Master title style</a:t>
            </a:r>
            <a:endParaRPr lang="en-NZ" dirty="0"/>
          </a:p>
        </p:txBody>
      </p:sp>
      <p:sp>
        <p:nvSpPr>
          <p:cNvPr id="5" name="Text Placeholder 4"/>
          <p:cNvSpPr>
            <a:spLocks noGrp="1"/>
          </p:cNvSpPr>
          <p:nvPr>
            <p:ph type="body" sz="quarter" idx="10"/>
          </p:nvPr>
        </p:nvSpPr>
        <p:spPr>
          <a:xfrm>
            <a:off x="432000" y="2880000"/>
            <a:ext cx="8280000" cy="36000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
        <p:nvSpPr>
          <p:cNvPr id="6" name="Text Placeholder 5"/>
          <p:cNvSpPr>
            <a:spLocks noGrp="1"/>
          </p:cNvSpPr>
          <p:nvPr>
            <p:ph type="body" sz="quarter" idx="11"/>
          </p:nvPr>
        </p:nvSpPr>
        <p:spPr>
          <a:xfrm>
            <a:off x="432000" y="1800000"/>
            <a:ext cx="8280000" cy="900000"/>
          </a:xfrm>
        </p:spPr>
        <p:txBody>
          <a:bodyPr>
            <a:noAutofit/>
          </a:bodyPr>
          <a:lstStyle>
            <a:lvl1pPr marL="0" indent="0">
              <a:lnSpc>
                <a:spcPts val="2400"/>
              </a:lnSpc>
              <a:spcAft>
                <a:spcPts val="0"/>
              </a:spcAft>
              <a:buNone/>
              <a:defRPr sz="2100">
                <a:solidFill>
                  <a:schemeClr val="tx2"/>
                </a:solidFill>
              </a:defRPr>
            </a:lvl1pPr>
            <a:lvl2pPr marL="0" indent="0">
              <a:lnSpc>
                <a:spcPts val="2400"/>
              </a:lnSpc>
              <a:spcAft>
                <a:spcPts val="0"/>
              </a:spcAft>
              <a:buNone/>
              <a:defRPr sz="2100">
                <a:solidFill>
                  <a:schemeClr val="tx2"/>
                </a:solidFill>
              </a:defRPr>
            </a:lvl2pPr>
            <a:lvl3pPr marL="0" indent="0">
              <a:lnSpc>
                <a:spcPts val="2400"/>
              </a:lnSpc>
              <a:spcAft>
                <a:spcPts val="0"/>
              </a:spcAft>
              <a:buNone/>
              <a:defRPr sz="2100">
                <a:solidFill>
                  <a:schemeClr val="tx2"/>
                </a:solidFill>
              </a:defRPr>
            </a:lvl3pPr>
            <a:lvl4pPr marL="0" indent="0">
              <a:lnSpc>
                <a:spcPts val="2400"/>
              </a:lnSpc>
              <a:spcAft>
                <a:spcPts val="0"/>
              </a:spcAft>
              <a:buNone/>
              <a:defRPr sz="2100">
                <a:solidFill>
                  <a:schemeClr val="tx2"/>
                </a:solidFill>
              </a:defRPr>
            </a:lvl4pPr>
            <a:lvl5pPr marL="0" indent="0">
              <a:lnSpc>
                <a:spcPts val="2400"/>
              </a:lnSpc>
              <a:spcAft>
                <a:spcPts val="0"/>
              </a:spcAft>
              <a:buNone/>
              <a:defRPr sz="2100">
                <a:solidFill>
                  <a:schemeClr val="tx2"/>
                </a:solidFill>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Tree>
    <p:extLst>
      <p:ext uri="{BB962C8B-B14F-4D97-AF65-F5344CB8AC3E}">
        <p14:creationId xmlns:p14="http://schemas.microsoft.com/office/powerpoint/2010/main" val="272640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itle + Intro + Text + Image">
    <p:spTree>
      <p:nvGrpSpPr>
        <p:cNvPr id="1" name=""/>
        <p:cNvGrpSpPr/>
        <p:nvPr/>
      </p:nvGrpSpPr>
      <p:grpSpPr>
        <a:xfrm>
          <a:off x="0" y="0"/>
          <a:ext cx="0" cy="0"/>
          <a:chOff x="0" y="0"/>
          <a:chExt cx="0" cy="0"/>
        </a:xfrm>
      </p:grpSpPr>
      <p:sp>
        <p:nvSpPr>
          <p:cNvPr id="10" name="Title 9"/>
          <p:cNvSpPr>
            <a:spLocks noGrp="1"/>
          </p:cNvSpPr>
          <p:nvPr>
            <p:ph type="title"/>
          </p:nvPr>
        </p:nvSpPr>
        <p:spPr>
          <a:xfrm>
            <a:off x="432000" y="1025999"/>
            <a:ext cx="4320000" cy="540000"/>
          </a:xfrm>
        </p:spPr>
        <p:txBody>
          <a:bodyPr/>
          <a:lstStyle/>
          <a:p>
            <a:r>
              <a:rPr lang="en-AU" smtClean="0"/>
              <a:t>Click to edit Master title style</a:t>
            </a:r>
            <a:endParaRPr lang="en-NZ" dirty="0"/>
          </a:p>
        </p:txBody>
      </p:sp>
      <p:sp>
        <p:nvSpPr>
          <p:cNvPr id="5" name="Text Placeholder 4"/>
          <p:cNvSpPr>
            <a:spLocks noGrp="1"/>
          </p:cNvSpPr>
          <p:nvPr>
            <p:ph type="body" sz="quarter" idx="10"/>
          </p:nvPr>
        </p:nvSpPr>
        <p:spPr>
          <a:xfrm>
            <a:off x="432000" y="2880000"/>
            <a:ext cx="4320000" cy="36000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
        <p:nvSpPr>
          <p:cNvPr id="6" name="Text Placeholder 5"/>
          <p:cNvSpPr>
            <a:spLocks noGrp="1"/>
          </p:cNvSpPr>
          <p:nvPr>
            <p:ph type="body" sz="quarter" idx="11"/>
          </p:nvPr>
        </p:nvSpPr>
        <p:spPr>
          <a:xfrm>
            <a:off x="432000" y="1800000"/>
            <a:ext cx="4320000" cy="900000"/>
          </a:xfrm>
        </p:spPr>
        <p:txBody>
          <a:bodyPr>
            <a:noAutofit/>
          </a:bodyPr>
          <a:lstStyle>
            <a:lvl1pPr marL="0" indent="0">
              <a:lnSpc>
                <a:spcPts val="2400"/>
              </a:lnSpc>
              <a:spcAft>
                <a:spcPts val="0"/>
              </a:spcAft>
              <a:buNone/>
              <a:defRPr sz="2100">
                <a:solidFill>
                  <a:schemeClr val="tx2"/>
                </a:solidFill>
              </a:defRPr>
            </a:lvl1pPr>
            <a:lvl2pPr marL="0" indent="0">
              <a:lnSpc>
                <a:spcPts val="2400"/>
              </a:lnSpc>
              <a:spcAft>
                <a:spcPts val="0"/>
              </a:spcAft>
              <a:buNone/>
              <a:defRPr sz="2100">
                <a:solidFill>
                  <a:schemeClr val="tx2"/>
                </a:solidFill>
              </a:defRPr>
            </a:lvl2pPr>
            <a:lvl3pPr marL="0" indent="0">
              <a:lnSpc>
                <a:spcPts val="2400"/>
              </a:lnSpc>
              <a:spcAft>
                <a:spcPts val="0"/>
              </a:spcAft>
              <a:buNone/>
              <a:defRPr sz="2100">
                <a:solidFill>
                  <a:schemeClr val="tx2"/>
                </a:solidFill>
              </a:defRPr>
            </a:lvl3pPr>
            <a:lvl4pPr marL="0" indent="0">
              <a:lnSpc>
                <a:spcPts val="2400"/>
              </a:lnSpc>
              <a:spcAft>
                <a:spcPts val="0"/>
              </a:spcAft>
              <a:buNone/>
              <a:defRPr sz="2100">
                <a:solidFill>
                  <a:schemeClr val="tx2"/>
                </a:solidFill>
              </a:defRPr>
            </a:lvl4pPr>
            <a:lvl5pPr marL="0" indent="0">
              <a:lnSpc>
                <a:spcPts val="2400"/>
              </a:lnSpc>
              <a:spcAft>
                <a:spcPts val="0"/>
              </a:spcAft>
              <a:buNone/>
              <a:defRPr sz="2100">
                <a:solidFill>
                  <a:schemeClr val="tx2"/>
                </a:solidFill>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
        <p:nvSpPr>
          <p:cNvPr id="8" name="Picture Placeholder 7"/>
          <p:cNvSpPr>
            <a:spLocks noGrp="1"/>
          </p:cNvSpPr>
          <p:nvPr>
            <p:ph type="pic" sz="quarter" idx="12"/>
          </p:nvPr>
        </p:nvSpPr>
        <p:spPr>
          <a:xfrm>
            <a:off x="4860000" y="1027113"/>
            <a:ext cx="3852000" cy="5454000"/>
          </a:xfrm>
        </p:spPr>
        <p:txBody>
          <a:bodyPr rtlCol="0">
            <a:normAutofit/>
          </a:bodyPr>
          <a:lstStyle>
            <a:lvl1pPr>
              <a:buNone/>
              <a:defRPr/>
            </a:lvl1pPr>
          </a:lstStyle>
          <a:p>
            <a:pPr lvl="0"/>
            <a:r>
              <a:rPr lang="en-AU" noProof="0" smtClean="0"/>
              <a:t>Drag picture to placeholder or click icon to add</a:t>
            </a:r>
            <a:endParaRPr lang="en-NZ" noProof="0"/>
          </a:p>
        </p:txBody>
      </p:sp>
    </p:spTree>
    <p:extLst>
      <p:ext uri="{BB962C8B-B14F-4D97-AF65-F5344CB8AC3E}">
        <p14:creationId xmlns:p14="http://schemas.microsoft.com/office/powerpoint/2010/main" val="393124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Title + Text">
    <p:spTree>
      <p:nvGrpSpPr>
        <p:cNvPr id="1" name=""/>
        <p:cNvGrpSpPr/>
        <p:nvPr/>
      </p:nvGrpSpPr>
      <p:grpSpPr>
        <a:xfrm>
          <a:off x="0" y="0"/>
          <a:ext cx="0" cy="0"/>
          <a:chOff x="0" y="0"/>
          <a:chExt cx="0" cy="0"/>
        </a:xfrm>
      </p:grpSpPr>
      <p:sp>
        <p:nvSpPr>
          <p:cNvPr id="10" name="Title 9"/>
          <p:cNvSpPr>
            <a:spLocks noGrp="1"/>
          </p:cNvSpPr>
          <p:nvPr>
            <p:ph type="title"/>
          </p:nvPr>
        </p:nvSpPr>
        <p:spPr>
          <a:xfrm>
            <a:off x="432000" y="1025999"/>
            <a:ext cx="8280000" cy="540000"/>
          </a:xfrm>
        </p:spPr>
        <p:txBody>
          <a:bodyPr/>
          <a:lstStyle/>
          <a:p>
            <a:r>
              <a:rPr lang="en-AU" smtClean="0"/>
              <a:t>Click to edit Master title style</a:t>
            </a:r>
            <a:endParaRPr lang="en-NZ" dirty="0"/>
          </a:p>
        </p:txBody>
      </p:sp>
      <p:sp>
        <p:nvSpPr>
          <p:cNvPr id="5" name="Text Placeholder 4"/>
          <p:cNvSpPr>
            <a:spLocks noGrp="1"/>
          </p:cNvSpPr>
          <p:nvPr>
            <p:ph type="body" sz="quarter" idx="10"/>
          </p:nvPr>
        </p:nvSpPr>
        <p:spPr>
          <a:xfrm>
            <a:off x="432000" y="1800000"/>
            <a:ext cx="8280000" cy="46800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Tree>
    <p:extLst>
      <p:ext uri="{BB962C8B-B14F-4D97-AF65-F5344CB8AC3E}">
        <p14:creationId xmlns:p14="http://schemas.microsoft.com/office/powerpoint/2010/main" val="3650788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Title + Text + Image">
    <p:spTree>
      <p:nvGrpSpPr>
        <p:cNvPr id="1" name=""/>
        <p:cNvGrpSpPr/>
        <p:nvPr/>
      </p:nvGrpSpPr>
      <p:grpSpPr>
        <a:xfrm>
          <a:off x="0" y="0"/>
          <a:ext cx="0" cy="0"/>
          <a:chOff x="0" y="0"/>
          <a:chExt cx="0" cy="0"/>
        </a:xfrm>
      </p:grpSpPr>
      <p:sp>
        <p:nvSpPr>
          <p:cNvPr id="10" name="Title 9"/>
          <p:cNvSpPr>
            <a:spLocks noGrp="1"/>
          </p:cNvSpPr>
          <p:nvPr>
            <p:ph type="title"/>
          </p:nvPr>
        </p:nvSpPr>
        <p:spPr>
          <a:xfrm>
            <a:off x="432000" y="1025999"/>
            <a:ext cx="4320000" cy="540000"/>
          </a:xfrm>
        </p:spPr>
        <p:txBody>
          <a:bodyPr/>
          <a:lstStyle/>
          <a:p>
            <a:r>
              <a:rPr lang="en-AU" smtClean="0"/>
              <a:t>Click to edit Master title style</a:t>
            </a:r>
            <a:endParaRPr lang="en-NZ" dirty="0"/>
          </a:p>
        </p:txBody>
      </p:sp>
      <p:sp>
        <p:nvSpPr>
          <p:cNvPr id="5" name="Text Placeholder 4"/>
          <p:cNvSpPr>
            <a:spLocks noGrp="1"/>
          </p:cNvSpPr>
          <p:nvPr>
            <p:ph type="body" sz="quarter" idx="10"/>
          </p:nvPr>
        </p:nvSpPr>
        <p:spPr>
          <a:xfrm>
            <a:off x="432000" y="1800000"/>
            <a:ext cx="4320000" cy="46800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
        <p:nvSpPr>
          <p:cNvPr id="8" name="Picture Placeholder 7"/>
          <p:cNvSpPr>
            <a:spLocks noGrp="1"/>
          </p:cNvSpPr>
          <p:nvPr>
            <p:ph type="pic" sz="quarter" idx="12"/>
          </p:nvPr>
        </p:nvSpPr>
        <p:spPr>
          <a:xfrm>
            <a:off x="4860000" y="1027113"/>
            <a:ext cx="3852000" cy="5454000"/>
          </a:xfrm>
        </p:spPr>
        <p:txBody>
          <a:bodyPr rtlCol="0">
            <a:normAutofit/>
          </a:bodyPr>
          <a:lstStyle>
            <a:lvl1pPr>
              <a:buNone/>
              <a:defRPr/>
            </a:lvl1pPr>
          </a:lstStyle>
          <a:p>
            <a:pPr lvl="0"/>
            <a:r>
              <a:rPr lang="en-AU" noProof="0" smtClean="0"/>
              <a:t>Drag picture to placeholder or click icon to add</a:t>
            </a:r>
            <a:endParaRPr lang="en-NZ" noProof="0"/>
          </a:p>
        </p:txBody>
      </p:sp>
    </p:spTree>
    <p:extLst>
      <p:ext uri="{BB962C8B-B14F-4D97-AF65-F5344CB8AC3E}">
        <p14:creationId xmlns:p14="http://schemas.microsoft.com/office/powerpoint/2010/main" val="2010100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Title + Chart">
    <p:spTree>
      <p:nvGrpSpPr>
        <p:cNvPr id="1" name=""/>
        <p:cNvGrpSpPr/>
        <p:nvPr/>
      </p:nvGrpSpPr>
      <p:grpSpPr>
        <a:xfrm>
          <a:off x="0" y="0"/>
          <a:ext cx="0" cy="0"/>
          <a:chOff x="0" y="0"/>
          <a:chExt cx="0" cy="0"/>
        </a:xfrm>
      </p:grpSpPr>
      <p:sp>
        <p:nvSpPr>
          <p:cNvPr id="10" name="Title 9"/>
          <p:cNvSpPr>
            <a:spLocks noGrp="1"/>
          </p:cNvSpPr>
          <p:nvPr>
            <p:ph type="title"/>
          </p:nvPr>
        </p:nvSpPr>
        <p:spPr>
          <a:xfrm>
            <a:off x="432000" y="1025999"/>
            <a:ext cx="8280000" cy="432000"/>
          </a:xfrm>
        </p:spPr>
        <p:txBody>
          <a:bodyPr>
            <a:normAutofit/>
          </a:bodyPr>
          <a:lstStyle>
            <a:lvl1pPr>
              <a:lnSpc>
                <a:spcPts val="2800"/>
              </a:lnSpc>
              <a:defRPr sz="2400"/>
            </a:lvl1pPr>
          </a:lstStyle>
          <a:p>
            <a:r>
              <a:rPr lang="en-AU" smtClean="0"/>
              <a:t>Click to edit Master title style</a:t>
            </a:r>
            <a:endParaRPr lang="en-NZ" dirty="0"/>
          </a:p>
        </p:txBody>
      </p:sp>
      <p:sp>
        <p:nvSpPr>
          <p:cNvPr id="8" name="Chart Placeholder 7"/>
          <p:cNvSpPr>
            <a:spLocks noGrp="1"/>
          </p:cNvSpPr>
          <p:nvPr>
            <p:ph type="chart" sz="quarter" idx="10"/>
          </p:nvPr>
        </p:nvSpPr>
        <p:spPr>
          <a:xfrm>
            <a:off x="432000" y="1800000"/>
            <a:ext cx="8280000" cy="4680000"/>
          </a:xfrm>
        </p:spPr>
        <p:txBody>
          <a:bodyPr rtlCol="0">
            <a:normAutofit/>
          </a:bodyPr>
          <a:lstStyle>
            <a:lvl1pPr marL="0" indent="0">
              <a:spcAft>
                <a:spcPts val="0"/>
              </a:spcAft>
              <a:buNone/>
              <a:defRPr sz="1400"/>
            </a:lvl1pPr>
          </a:lstStyle>
          <a:p>
            <a:pPr lvl="0"/>
            <a:r>
              <a:rPr lang="en-AU" noProof="0" smtClean="0"/>
              <a:t>Click icon to add chart</a:t>
            </a:r>
            <a:endParaRPr lang="en-NZ" noProof="0"/>
          </a:p>
        </p:txBody>
      </p:sp>
    </p:spTree>
    <p:extLst>
      <p:ext uri="{BB962C8B-B14F-4D97-AF65-F5344CB8AC3E}">
        <p14:creationId xmlns:p14="http://schemas.microsoft.com/office/powerpoint/2010/main" val="405004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Title + Image">
    <p:spTree>
      <p:nvGrpSpPr>
        <p:cNvPr id="1" name=""/>
        <p:cNvGrpSpPr/>
        <p:nvPr/>
      </p:nvGrpSpPr>
      <p:grpSpPr>
        <a:xfrm>
          <a:off x="0" y="0"/>
          <a:ext cx="0" cy="0"/>
          <a:chOff x="0" y="0"/>
          <a:chExt cx="0" cy="0"/>
        </a:xfrm>
      </p:grpSpPr>
      <p:sp>
        <p:nvSpPr>
          <p:cNvPr id="10" name="Title 9"/>
          <p:cNvSpPr>
            <a:spLocks noGrp="1"/>
          </p:cNvSpPr>
          <p:nvPr>
            <p:ph type="title"/>
          </p:nvPr>
        </p:nvSpPr>
        <p:spPr>
          <a:xfrm>
            <a:off x="432000" y="1025999"/>
            <a:ext cx="8280000" cy="432000"/>
          </a:xfrm>
        </p:spPr>
        <p:txBody>
          <a:bodyPr>
            <a:normAutofit/>
          </a:bodyPr>
          <a:lstStyle>
            <a:lvl1pPr>
              <a:lnSpc>
                <a:spcPts val="2800"/>
              </a:lnSpc>
              <a:defRPr sz="2400"/>
            </a:lvl1pPr>
          </a:lstStyle>
          <a:p>
            <a:r>
              <a:rPr lang="en-AU" smtClean="0"/>
              <a:t>Click to edit Master title style</a:t>
            </a:r>
            <a:endParaRPr lang="en-NZ" dirty="0"/>
          </a:p>
        </p:txBody>
      </p:sp>
      <p:sp>
        <p:nvSpPr>
          <p:cNvPr id="5" name="Picture Placeholder 4"/>
          <p:cNvSpPr>
            <a:spLocks noGrp="1"/>
          </p:cNvSpPr>
          <p:nvPr>
            <p:ph type="pic" sz="quarter" idx="10"/>
          </p:nvPr>
        </p:nvSpPr>
        <p:spPr>
          <a:xfrm>
            <a:off x="432000" y="1800000"/>
            <a:ext cx="8280000" cy="4680000"/>
          </a:xfrm>
        </p:spPr>
        <p:txBody>
          <a:bodyPr rtlCol="0">
            <a:normAutofit/>
          </a:bodyPr>
          <a:lstStyle>
            <a:lvl1pPr marL="0" indent="0">
              <a:spcAft>
                <a:spcPts val="0"/>
              </a:spcAft>
              <a:buNone/>
              <a:defRPr sz="1400"/>
            </a:lvl1pPr>
          </a:lstStyle>
          <a:p>
            <a:pPr lvl="0"/>
            <a:r>
              <a:rPr lang="en-AU" noProof="0" smtClean="0"/>
              <a:t>Drag picture to placeholder or click icon to add</a:t>
            </a:r>
            <a:endParaRPr lang="en-NZ" noProof="0"/>
          </a:p>
        </p:txBody>
      </p:sp>
    </p:spTree>
    <p:extLst>
      <p:ext uri="{BB962C8B-B14F-4D97-AF65-F5344CB8AC3E}">
        <p14:creationId xmlns:p14="http://schemas.microsoft.com/office/powerpoint/2010/main" val="3997721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Full Page">
    <p:spTree>
      <p:nvGrpSpPr>
        <p:cNvPr id="1" name=""/>
        <p:cNvGrpSpPr/>
        <p:nvPr/>
      </p:nvGrpSpPr>
      <p:grpSpPr>
        <a:xfrm>
          <a:off x="0" y="0"/>
          <a:ext cx="0" cy="0"/>
          <a:chOff x="0" y="0"/>
          <a:chExt cx="0" cy="0"/>
        </a:xfrm>
      </p:grpSpPr>
      <p:sp>
        <p:nvSpPr>
          <p:cNvPr id="3" name="TextBox 2"/>
          <p:cNvSpPr txBox="1"/>
          <p:nvPr userDrawn="1"/>
        </p:nvSpPr>
        <p:spPr>
          <a:xfrm>
            <a:off x="431800" y="287338"/>
            <a:ext cx="2160588" cy="123825"/>
          </a:xfrm>
          <a:prstGeom prst="rect">
            <a:avLst/>
          </a:prstGeom>
          <a:noFill/>
        </p:spPr>
        <p:txBody>
          <a:bodyPr lIns="0" tIns="0" rIns="0" bIns="0">
            <a:spAutoFit/>
          </a:bodyPr>
          <a:lstStyle/>
          <a:p>
            <a:pPr eaLnBrk="1" fontAlgn="auto" hangingPunct="1">
              <a:spcBef>
                <a:spcPts val="0"/>
              </a:spcBef>
              <a:spcAft>
                <a:spcPts val="0"/>
              </a:spcAft>
              <a:defRPr/>
            </a:pPr>
            <a:r>
              <a:rPr lang="en-NZ" sz="800" b="1" cap="all" dirty="0">
                <a:latin typeface="+mn-lt"/>
              </a:rPr>
              <a:t>NEW ZEALAND </a:t>
            </a:r>
            <a:r>
              <a:rPr lang="en-NZ" sz="800" b="1" cap="all" dirty="0">
                <a:solidFill>
                  <a:schemeClr val="tx2"/>
                </a:solidFill>
                <a:latin typeface="+mn-lt"/>
              </a:rPr>
              <a:t>SUPERANNUATION</a:t>
            </a:r>
            <a:r>
              <a:rPr lang="en-NZ" sz="800" b="1" cap="all" dirty="0">
                <a:latin typeface="+mn-lt"/>
              </a:rPr>
              <a:t> FUND</a:t>
            </a:r>
          </a:p>
        </p:txBody>
      </p:sp>
      <p:cxnSp>
        <p:nvCxnSpPr>
          <p:cNvPr id="4" name="Straight Connector 3"/>
          <p:cNvCxnSpPr/>
          <p:nvPr userDrawn="1"/>
        </p:nvCxnSpPr>
        <p:spPr>
          <a:xfrm>
            <a:off x="431800" y="503238"/>
            <a:ext cx="8280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0"/>
          </p:nvPr>
        </p:nvSpPr>
        <p:spPr>
          <a:xfrm>
            <a:off x="433388" y="720000"/>
            <a:ext cx="8280000" cy="5760000"/>
          </a:xfrm>
        </p:spPr>
        <p:txBody>
          <a:bodyPr>
            <a:normAutofit/>
          </a:bodyPr>
          <a:lstStyle>
            <a:lvl1pPr marL="0" indent="0">
              <a:spcAft>
                <a:spcPts val="0"/>
              </a:spcAft>
              <a:buNone/>
              <a:defRPr sz="1400"/>
            </a:lvl1pPr>
            <a:lvl2pPr marL="0" indent="0">
              <a:spcAft>
                <a:spcPts val="0"/>
              </a:spcAft>
              <a:buNone/>
              <a:defRPr sz="1400"/>
            </a:lvl2pPr>
            <a:lvl3pPr marL="0" indent="0">
              <a:spcAft>
                <a:spcPts val="0"/>
              </a:spcAft>
              <a:buNone/>
              <a:defRPr sz="1400"/>
            </a:lvl3pPr>
            <a:lvl4pPr marL="0" indent="0">
              <a:spcAft>
                <a:spcPts val="0"/>
              </a:spcAft>
              <a:buNone/>
              <a:defRPr sz="1400"/>
            </a:lvl4pPr>
            <a:lvl5pPr marL="0" indent="0">
              <a:spcAft>
                <a:spcPts val="0"/>
              </a:spcAft>
              <a:buNone/>
              <a:defRPr sz="1400"/>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NZ" dirty="0"/>
          </a:p>
        </p:txBody>
      </p:sp>
    </p:spTree>
    <p:extLst>
      <p:ext uri="{BB962C8B-B14F-4D97-AF65-F5344CB8AC3E}">
        <p14:creationId xmlns:p14="http://schemas.microsoft.com/office/powerpoint/2010/main" val="28689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lvl1pPr>
              <a:defRPr/>
            </a:lvl1pPr>
          </a:lstStyle>
          <a:p>
            <a:pPr>
              <a:defRPr/>
            </a:pPr>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A2F3AD2A-45FA-4328-B4B1-C8340EA42456}" type="slidenum">
              <a:rPr lang="en-NZ"/>
              <a:pPr>
                <a:defRPr/>
              </a:pPr>
              <a:t>‹#›</a:t>
            </a:fld>
            <a:endParaRPr lang="en-NZ"/>
          </a:p>
        </p:txBody>
      </p:sp>
    </p:spTree>
    <p:extLst>
      <p:ext uri="{BB962C8B-B14F-4D97-AF65-F5344CB8AC3E}">
        <p14:creationId xmlns:p14="http://schemas.microsoft.com/office/powerpoint/2010/main" val="138814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31800" y="1025525"/>
            <a:ext cx="82804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smtClean="0"/>
              <a:t>Click to edit Master title style</a:t>
            </a:r>
            <a:endParaRPr lang="en-NZ" altLang="en-US" smtClean="0"/>
          </a:p>
        </p:txBody>
      </p:sp>
      <p:sp>
        <p:nvSpPr>
          <p:cNvPr id="1027" name="Text Placeholder 2"/>
          <p:cNvSpPr>
            <a:spLocks noGrp="1"/>
          </p:cNvSpPr>
          <p:nvPr>
            <p:ph type="body" idx="1"/>
          </p:nvPr>
        </p:nvSpPr>
        <p:spPr bwMode="auto">
          <a:xfrm>
            <a:off x="431800" y="2160588"/>
            <a:ext cx="8280400"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endParaRPr lang="en-NZ" altLang="en-US" smtClean="0"/>
          </a:p>
        </p:txBody>
      </p:sp>
      <p:sp>
        <p:nvSpPr>
          <p:cNvPr id="4" name="Date Placeholder 3"/>
          <p:cNvSpPr>
            <a:spLocks noGrp="1"/>
          </p:cNvSpPr>
          <p:nvPr>
            <p:ph type="dt" sz="half" idx="2"/>
          </p:nvPr>
        </p:nvSpPr>
        <p:spPr>
          <a:xfrm>
            <a:off x="431800" y="6516688"/>
            <a:ext cx="2160588" cy="179387"/>
          </a:xfrm>
          <a:prstGeom prst="rect">
            <a:avLst/>
          </a:prstGeom>
        </p:spPr>
        <p:txBody>
          <a:bodyPr vert="horz" lIns="0" tIns="0" rIns="0" bIns="0" rtlCol="0" anchor="ctr"/>
          <a:lstStyle>
            <a:lvl1pPr algn="l" eaLnBrk="1" fontAlgn="auto" hangingPunct="1">
              <a:spcBef>
                <a:spcPts val="0"/>
              </a:spcBef>
              <a:spcAft>
                <a:spcPts val="0"/>
              </a:spcAft>
              <a:defRPr sz="900" b="1" cap="all" normalizeH="0" baseline="0">
                <a:solidFill>
                  <a:schemeClr val="tx1"/>
                </a:solidFill>
                <a:latin typeface="+mn-lt"/>
              </a:defRPr>
            </a:lvl1pPr>
          </a:lstStyle>
          <a:p>
            <a:pPr>
              <a:defRPr/>
            </a:pPr>
            <a:endParaRPr lang="en-NZ"/>
          </a:p>
        </p:txBody>
      </p:sp>
      <p:sp>
        <p:nvSpPr>
          <p:cNvPr id="5" name="Footer Placeholder 4"/>
          <p:cNvSpPr>
            <a:spLocks noGrp="1"/>
          </p:cNvSpPr>
          <p:nvPr>
            <p:ph type="ftr" sz="quarter" idx="3"/>
          </p:nvPr>
        </p:nvSpPr>
        <p:spPr>
          <a:xfrm>
            <a:off x="3311525" y="6516688"/>
            <a:ext cx="4679950" cy="179387"/>
          </a:xfrm>
          <a:prstGeom prst="rect">
            <a:avLst/>
          </a:prstGeom>
        </p:spPr>
        <p:txBody>
          <a:bodyPr vert="horz" lIns="0" tIns="0" rIns="0" bIns="0" rtlCol="0" anchor="ctr"/>
          <a:lstStyle>
            <a:lvl1pPr algn="r" eaLnBrk="1" fontAlgn="auto" hangingPunct="1">
              <a:spcBef>
                <a:spcPts val="0"/>
              </a:spcBef>
              <a:spcAft>
                <a:spcPts val="0"/>
              </a:spcAft>
              <a:defRPr sz="800" b="1" cap="all" normalizeH="0" baseline="0">
                <a:solidFill>
                  <a:schemeClr val="tx1"/>
                </a:solidFill>
                <a:latin typeface="+mn-lt"/>
              </a:defRPr>
            </a:lvl1pPr>
          </a:lstStyle>
          <a:p>
            <a:pPr>
              <a:defRPr/>
            </a:pPr>
            <a:endParaRPr lang="en-NZ"/>
          </a:p>
        </p:txBody>
      </p:sp>
      <p:sp>
        <p:nvSpPr>
          <p:cNvPr id="6" name="Slide Number Placeholder 5"/>
          <p:cNvSpPr>
            <a:spLocks noGrp="1"/>
          </p:cNvSpPr>
          <p:nvPr>
            <p:ph type="sldNum" sz="quarter" idx="4"/>
          </p:nvPr>
        </p:nvSpPr>
        <p:spPr>
          <a:xfrm>
            <a:off x="8099425" y="6516688"/>
            <a:ext cx="612775" cy="179387"/>
          </a:xfrm>
          <a:prstGeom prst="rect">
            <a:avLst/>
          </a:prstGeom>
        </p:spPr>
        <p:txBody>
          <a:bodyPr vert="horz" lIns="0" tIns="0" rIns="0" bIns="0" rtlCol="0" anchor="ctr"/>
          <a:lstStyle>
            <a:lvl1pPr algn="r" eaLnBrk="1" fontAlgn="auto" hangingPunct="1">
              <a:spcBef>
                <a:spcPts val="0"/>
              </a:spcBef>
              <a:spcAft>
                <a:spcPts val="0"/>
              </a:spcAft>
              <a:defRPr sz="800" b="1" cap="all" normalizeH="0" baseline="0">
                <a:solidFill>
                  <a:schemeClr val="tx2"/>
                </a:solidFill>
                <a:latin typeface="+mn-lt"/>
              </a:defRPr>
            </a:lvl1pPr>
          </a:lstStyle>
          <a:p>
            <a:pPr>
              <a:defRPr/>
            </a:pPr>
            <a:r>
              <a:rPr lang="en-NZ"/>
              <a:t>PG </a:t>
            </a:r>
            <a:fld id="{FFA4092A-FEE1-4511-A039-F7ED3FEBAAB9}" type="slidenum">
              <a:rPr lang="en-NZ"/>
              <a:pPr>
                <a:defRPr/>
              </a:pPr>
              <a:t>‹#›</a:t>
            </a:fld>
            <a:endParaRPr lang="en-NZ"/>
          </a:p>
        </p:txBody>
      </p:sp>
      <p:cxnSp>
        <p:nvCxnSpPr>
          <p:cNvPr id="9" name="Straight Connector 8"/>
          <p:cNvCxnSpPr/>
          <p:nvPr/>
        </p:nvCxnSpPr>
        <p:spPr>
          <a:xfrm>
            <a:off x="431800" y="720725"/>
            <a:ext cx="8280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32" name="Picture 14" descr="Grey Line.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31800" y="755650"/>
            <a:ext cx="8280400" cy="1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6" descr="NZSuperFund_Logo_RGB.pn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446088" y="150813"/>
            <a:ext cx="1420812"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Lst>
  <p:hf sldNum="0" hdr="0" ftr="0" dt="0"/>
  <p:txStyles>
    <p:titleStyle>
      <a:lvl1pPr algn="l" rtl="0" eaLnBrk="0" fontAlgn="base" hangingPunct="0">
        <a:lnSpc>
          <a:spcPts val="3600"/>
        </a:lnSpc>
        <a:spcBef>
          <a:spcPct val="0"/>
        </a:spcBef>
        <a:spcAft>
          <a:spcPct val="0"/>
        </a:spcAft>
        <a:defRPr sz="3200" b="1" kern="1200">
          <a:solidFill>
            <a:schemeClr val="tx1"/>
          </a:solidFill>
          <a:latin typeface="+mj-lt"/>
          <a:ea typeface="+mj-ea"/>
          <a:cs typeface="+mj-cs"/>
        </a:defRPr>
      </a:lvl1pPr>
      <a:lvl2pPr algn="l" rtl="0" eaLnBrk="0" fontAlgn="base" hangingPunct="0">
        <a:lnSpc>
          <a:spcPts val="3600"/>
        </a:lnSpc>
        <a:spcBef>
          <a:spcPct val="0"/>
        </a:spcBef>
        <a:spcAft>
          <a:spcPct val="0"/>
        </a:spcAft>
        <a:defRPr sz="3200" b="1">
          <a:solidFill>
            <a:schemeClr val="tx1"/>
          </a:solidFill>
          <a:latin typeface="Arial" panose="020B0604020202020204" pitchFamily="34" charset="0"/>
        </a:defRPr>
      </a:lvl2pPr>
      <a:lvl3pPr algn="l" rtl="0" eaLnBrk="0" fontAlgn="base" hangingPunct="0">
        <a:lnSpc>
          <a:spcPts val="3600"/>
        </a:lnSpc>
        <a:spcBef>
          <a:spcPct val="0"/>
        </a:spcBef>
        <a:spcAft>
          <a:spcPct val="0"/>
        </a:spcAft>
        <a:defRPr sz="3200" b="1">
          <a:solidFill>
            <a:schemeClr val="tx1"/>
          </a:solidFill>
          <a:latin typeface="Arial" panose="020B0604020202020204" pitchFamily="34" charset="0"/>
        </a:defRPr>
      </a:lvl3pPr>
      <a:lvl4pPr algn="l" rtl="0" eaLnBrk="0" fontAlgn="base" hangingPunct="0">
        <a:lnSpc>
          <a:spcPts val="3600"/>
        </a:lnSpc>
        <a:spcBef>
          <a:spcPct val="0"/>
        </a:spcBef>
        <a:spcAft>
          <a:spcPct val="0"/>
        </a:spcAft>
        <a:defRPr sz="3200" b="1">
          <a:solidFill>
            <a:schemeClr val="tx1"/>
          </a:solidFill>
          <a:latin typeface="Arial" panose="020B0604020202020204" pitchFamily="34" charset="0"/>
        </a:defRPr>
      </a:lvl4pPr>
      <a:lvl5pPr algn="l" rtl="0" eaLnBrk="0" fontAlgn="base" hangingPunct="0">
        <a:lnSpc>
          <a:spcPts val="3600"/>
        </a:lnSpc>
        <a:spcBef>
          <a:spcPct val="0"/>
        </a:spcBef>
        <a:spcAft>
          <a:spcPct val="0"/>
        </a:spcAft>
        <a:defRPr sz="3200" b="1">
          <a:solidFill>
            <a:schemeClr val="tx1"/>
          </a:solidFill>
          <a:latin typeface="Arial" panose="020B0604020202020204" pitchFamily="34" charset="0"/>
        </a:defRPr>
      </a:lvl5pPr>
      <a:lvl6pPr marL="457200" algn="l" rtl="0" fontAlgn="base">
        <a:lnSpc>
          <a:spcPts val="3600"/>
        </a:lnSpc>
        <a:spcBef>
          <a:spcPct val="0"/>
        </a:spcBef>
        <a:spcAft>
          <a:spcPct val="0"/>
        </a:spcAft>
        <a:defRPr sz="3200" b="1">
          <a:solidFill>
            <a:schemeClr val="tx1"/>
          </a:solidFill>
          <a:latin typeface="Arial" panose="020B0604020202020204" pitchFamily="34" charset="0"/>
        </a:defRPr>
      </a:lvl6pPr>
      <a:lvl7pPr marL="914400" algn="l" rtl="0" fontAlgn="base">
        <a:lnSpc>
          <a:spcPts val="3600"/>
        </a:lnSpc>
        <a:spcBef>
          <a:spcPct val="0"/>
        </a:spcBef>
        <a:spcAft>
          <a:spcPct val="0"/>
        </a:spcAft>
        <a:defRPr sz="3200" b="1">
          <a:solidFill>
            <a:schemeClr val="tx1"/>
          </a:solidFill>
          <a:latin typeface="Arial" panose="020B0604020202020204" pitchFamily="34" charset="0"/>
        </a:defRPr>
      </a:lvl7pPr>
      <a:lvl8pPr marL="1371600" algn="l" rtl="0" fontAlgn="base">
        <a:lnSpc>
          <a:spcPts val="3600"/>
        </a:lnSpc>
        <a:spcBef>
          <a:spcPct val="0"/>
        </a:spcBef>
        <a:spcAft>
          <a:spcPct val="0"/>
        </a:spcAft>
        <a:defRPr sz="3200" b="1">
          <a:solidFill>
            <a:schemeClr val="tx1"/>
          </a:solidFill>
          <a:latin typeface="Arial" panose="020B0604020202020204" pitchFamily="34" charset="0"/>
        </a:defRPr>
      </a:lvl8pPr>
      <a:lvl9pPr marL="1828800" algn="l" rtl="0" fontAlgn="base">
        <a:lnSpc>
          <a:spcPts val="3600"/>
        </a:lnSpc>
        <a:spcBef>
          <a:spcPct val="0"/>
        </a:spcBef>
        <a:spcAft>
          <a:spcPct val="0"/>
        </a:spcAft>
        <a:defRPr sz="3200" b="1">
          <a:solidFill>
            <a:schemeClr val="tx1"/>
          </a:solidFill>
          <a:latin typeface="Arial" panose="020B0604020202020204" pitchFamily="34" charset="0"/>
        </a:defRPr>
      </a:lvl9pPr>
    </p:titleStyle>
    <p:bodyStyle>
      <a:lvl1pPr marL="269875" indent="-269875" algn="l" defTabSz="269875" rtl="0" eaLnBrk="0" fontAlgn="base" hangingPunct="0">
        <a:spcBef>
          <a:spcPct val="0"/>
        </a:spcBef>
        <a:spcAft>
          <a:spcPts val="600"/>
        </a:spcAft>
        <a:buClr>
          <a:schemeClr val="tx2"/>
        </a:buClr>
        <a:buSzPct val="90000"/>
        <a:buFont typeface="Wingdings" panose="05000000000000000000" pitchFamily="2" charset="2"/>
        <a:buChar char=""/>
        <a:tabLst>
          <a:tab pos="269875" algn="l"/>
          <a:tab pos="539750" algn="l"/>
          <a:tab pos="809625" algn="l"/>
          <a:tab pos="1079500" algn="l"/>
          <a:tab pos="1349375" algn="l"/>
        </a:tabLst>
        <a:defRPr kern="1200">
          <a:solidFill>
            <a:schemeClr val="tx1"/>
          </a:solidFill>
          <a:latin typeface="+mn-lt"/>
          <a:ea typeface="+mn-ea"/>
          <a:cs typeface="+mn-cs"/>
        </a:defRPr>
      </a:lvl1pPr>
      <a:lvl2pPr marL="539750" indent="-269875" algn="l" defTabSz="269875" rtl="0" eaLnBrk="0" fontAlgn="base" hangingPunct="0">
        <a:spcBef>
          <a:spcPct val="0"/>
        </a:spcBef>
        <a:spcAft>
          <a:spcPts val="600"/>
        </a:spcAft>
        <a:buClr>
          <a:schemeClr val="tx2"/>
        </a:buClr>
        <a:buFont typeface="Arial" panose="020B0604020202020204" pitchFamily="34" charset="0"/>
        <a:buChar char="–"/>
        <a:tabLst>
          <a:tab pos="269875" algn="l"/>
          <a:tab pos="539750" algn="l"/>
          <a:tab pos="809625" algn="l"/>
          <a:tab pos="1079500" algn="l"/>
          <a:tab pos="1349375" algn="l"/>
        </a:tabLst>
        <a:defRPr kern="1200">
          <a:solidFill>
            <a:schemeClr val="tx1"/>
          </a:solidFill>
          <a:latin typeface="+mn-lt"/>
          <a:ea typeface="+mn-ea"/>
          <a:cs typeface="+mn-cs"/>
        </a:defRPr>
      </a:lvl2pPr>
      <a:lvl3pPr marL="809625" indent="-269875" algn="l" defTabSz="269875" rtl="0" eaLnBrk="0" fontAlgn="base" hangingPunct="0">
        <a:spcBef>
          <a:spcPct val="0"/>
        </a:spcBef>
        <a:spcAft>
          <a:spcPts val="600"/>
        </a:spcAft>
        <a:buClr>
          <a:schemeClr val="tx2"/>
        </a:buClr>
        <a:buFont typeface="Arial" panose="020B0604020202020204" pitchFamily="34" charset="0"/>
        <a:buChar char="•"/>
        <a:tabLst>
          <a:tab pos="269875" algn="l"/>
          <a:tab pos="539750" algn="l"/>
          <a:tab pos="809625" algn="l"/>
          <a:tab pos="1079500" algn="l"/>
          <a:tab pos="1349375" algn="l"/>
        </a:tabLst>
        <a:defRPr kern="1200">
          <a:solidFill>
            <a:schemeClr val="tx1"/>
          </a:solidFill>
          <a:latin typeface="+mn-lt"/>
          <a:ea typeface="+mn-ea"/>
          <a:cs typeface="+mn-cs"/>
        </a:defRPr>
      </a:lvl3pPr>
      <a:lvl4pPr marL="1079500" indent="-269875" algn="l" defTabSz="269875" rtl="0" eaLnBrk="0" fontAlgn="base" hangingPunct="0">
        <a:spcBef>
          <a:spcPct val="0"/>
        </a:spcBef>
        <a:spcAft>
          <a:spcPts val="600"/>
        </a:spcAft>
        <a:buClr>
          <a:schemeClr val="tx2"/>
        </a:buClr>
        <a:buFont typeface="Arial" panose="020B0604020202020204" pitchFamily="34" charset="0"/>
        <a:buChar char="»"/>
        <a:tabLst>
          <a:tab pos="269875" algn="l"/>
          <a:tab pos="539750" algn="l"/>
          <a:tab pos="809625" algn="l"/>
          <a:tab pos="1079500" algn="l"/>
          <a:tab pos="1349375" algn="l"/>
        </a:tabLst>
        <a:defRPr kern="1200">
          <a:solidFill>
            <a:schemeClr val="tx1"/>
          </a:solidFill>
          <a:latin typeface="+mn-lt"/>
          <a:ea typeface="+mn-ea"/>
          <a:cs typeface="+mn-cs"/>
        </a:defRPr>
      </a:lvl4pPr>
      <a:lvl5pPr marL="1349375" indent="-269875" algn="l" defTabSz="269875" rtl="0" eaLnBrk="0" fontAlgn="base" hangingPunct="0">
        <a:spcBef>
          <a:spcPct val="0"/>
        </a:spcBef>
        <a:spcAft>
          <a:spcPts val="600"/>
        </a:spcAft>
        <a:buClr>
          <a:schemeClr val="tx2"/>
        </a:buClr>
        <a:buFont typeface="Wingdings" panose="05000000000000000000" pitchFamily="2" charset="2"/>
        <a:buChar char="§"/>
        <a:tabLst>
          <a:tab pos="269875" algn="l"/>
          <a:tab pos="539750" algn="l"/>
          <a:tab pos="809625" algn="l"/>
          <a:tab pos="1079500" algn="l"/>
          <a:tab pos="1349375" algn="l"/>
        </a:tabLst>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NZ" altLang="en-US"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NZ"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2B3E0F4-A93E-49B1-AC95-5A9F66E66695}" type="slidenum">
              <a:rPr lang="en-NZ"/>
              <a:pPr>
                <a:defRPr/>
              </a:pPr>
              <a:t>‹#›</a:t>
            </a:fld>
            <a:endParaRPr lang="en-NZ"/>
          </a:p>
        </p:txBody>
      </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zsuperfund.co.n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1.emf"/><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4.emf"/><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7"/>
          <p:cNvSpPr>
            <a:spLocks noGrp="1"/>
          </p:cNvSpPr>
          <p:nvPr>
            <p:ph type="ctrTitle"/>
          </p:nvPr>
        </p:nvSpPr>
        <p:spPr>
          <a:xfrm>
            <a:off x="720725" y="2339975"/>
            <a:ext cx="7702550" cy="2519363"/>
          </a:xfrm>
        </p:spPr>
        <p:txBody>
          <a:bodyPr/>
          <a:lstStyle/>
          <a:p>
            <a:pPr eaLnBrk="1" hangingPunct="1"/>
            <a:r>
              <a:rPr lang="en-NZ" altLang="en-US" smtClean="0"/>
              <a:t>Long Term Investing in a Low Return World</a:t>
            </a:r>
            <a:br>
              <a:rPr lang="en-NZ" altLang="en-US" smtClean="0"/>
            </a:br>
            <a:endParaRPr lang="en-NZ" altLang="en-US" smtClean="0"/>
          </a:p>
        </p:txBody>
      </p:sp>
      <p:sp>
        <p:nvSpPr>
          <p:cNvPr id="13315" name="Subtitle 8"/>
          <p:cNvSpPr>
            <a:spLocks noGrp="1"/>
          </p:cNvSpPr>
          <p:nvPr>
            <p:ph type="subTitle" idx="1"/>
          </p:nvPr>
        </p:nvSpPr>
        <p:spPr>
          <a:xfrm>
            <a:off x="720725" y="5094288"/>
            <a:ext cx="7702550" cy="360362"/>
          </a:xfrm>
        </p:spPr>
        <p:txBody>
          <a:bodyPr/>
          <a:lstStyle/>
          <a:p>
            <a:pPr eaLnBrk="1" hangingPunct="1">
              <a:spcAft>
                <a:spcPct val="0"/>
              </a:spcAft>
            </a:pPr>
            <a:r>
              <a:rPr lang="en-NZ" altLang="en-US" smtClean="0"/>
              <a:t>Roland Winn</a:t>
            </a:r>
          </a:p>
        </p:txBody>
      </p:sp>
      <p:sp>
        <p:nvSpPr>
          <p:cNvPr id="13316" name="Text Placeholder 9"/>
          <p:cNvSpPr>
            <a:spLocks noGrp="1"/>
          </p:cNvSpPr>
          <p:nvPr>
            <p:ph type="body" sz="quarter" idx="11"/>
          </p:nvPr>
        </p:nvSpPr>
        <p:spPr>
          <a:xfrm>
            <a:off x="720725" y="5994400"/>
            <a:ext cx="7702550" cy="269875"/>
          </a:xfrm>
        </p:spPr>
        <p:txBody>
          <a:bodyPr wrap="none"/>
          <a:lstStyle/>
          <a:p>
            <a:pPr eaLnBrk="1" hangingPunct="1">
              <a:spcAft>
                <a:spcPct val="0"/>
              </a:spcAft>
            </a:pPr>
            <a:r>
              <a:rPr lang="en-NZ" altLang="en-US" smtClean="0"/>
              <a:t>KANGANEWS, NZ DCM SUMMIT 5 AUGUST 2015</a:t>
            </a:r>
          </a:p>
        </p:txBody>
      </p:sp>
      <p:sp>
        <p:nvSpPr>
          <p:cNvPr id="13317" name="Text Placeholder 10"/>
          <p:cNvSpPr>
            <a:spLocks noGrp="1"/>
          </p:cNvSpPr>
          <p:nvPr>
            <p:ph type="body" sz="quarter" idx="12"/>
          </p:nvPr>
        </p:nvSpPr>
        <p:spPr>
          <a:xfrm>
            <a:off x="720725" y="5472113"/>
            <a:ext cx="7702550" cy="269875"/>
          </a:xfrm>
        </p:spPr>
        <p:txBody>
          <a:bodyPr/>
          <a:lstStyle/>
          <a:p>
            <a:pPr eaLnBrk="1" hangingPunct="1">
              <a:spcAft>
                <a:spcPct val="0"/>
              </a:spcAft>
            </a:pPr>
            <a:r>
              <a:rPr lang="en-NZ" altLang="en-US" smtClean="0"/>
              <a:t>Manager – Investment Analysis</a:t>
            </a:r>
          </a:p>
        </p:txBody>
      </p:sp>
      <p:sp>
        <p:nvSpPr>
          <p:cNvPr id="13318" name="TextBox 1"/>
          <p:cNvSpPr txBox="1">
            <a:spLocks noChangeArrowheads="1"/>
          </p:cNvSpPr>
          <p:nvPr/>
        </p:nvSpPr>
        <p:spPr bwMode="auto">
          <a:xfrm>
            <a:off x="6877050" y="92392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9" name="TextBox 2"/>
          <p:cNvSpPr txBox="1">
            <a:spLocks noChangeArrowheads="1"/>
          </p:cNvSpPr>
          <p:nvPr/>
        </p:nvSpPr>
        <p:spPr bwMode="auto">
          <a:xfrm>
            <a:off x="8037513" y="1017588"/>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a:xfrm>
            <a:off x="431800" y="1025525"/>
            <a:ext cx="8280400" cy="539750"/>
          </a:xfrm>
        </p:spPr>
        <p:txBody>
          <a:bodyPr/>
          <a:lstStyle/>
          <a:p>
            <a:pPr eaLnBrk="1" hangingPunct="1"/>
            <a:r>
              <a:rPr lang="en-NZ" altLang="en-US" sz="2400" smtClean="0"/>
              <a:t>Conclusion</a:t>
            </a:r>
          </a:p>
        </p:txBody>
      </p:sp>
      <p:sp>
        <p:nvSpPr>
          <p:cNvPr id="31747" name="Text Placeholder 7"/>
          <p:cNvSpPr>
            <a:spLocks noGrp="1"/>
          </p:cNvSpPr>
          <p:nvPr>
            <p:ph type="body" sz="quarter" idx="10"/>
          </p:nvPr>
        </p:nvSpPr>
        <p:spPr>
          <a:xfrm>
            <a:off x="431800" y="1814513"/>
            <a:ext cx="8280400" cy="3600450"/>
          </a:xfrm>
        </p:spPr>
        <p:txBody>
          <a:bodyPr/>
          <a:lstStyle/>
          <a:p>
            <a:pPr eaLnBrk="1" hangingPunct="1">
              <a:buClr>
                <a:srgbClr val="9E7941"/>
              </a:buClr>
            </a:pPr>
            <a:r>
              <a:rPr lang="en-NZ" altLang="en-US" smtClean="0"/>
              <a:t>We are endowed with a long horizon and liquidity.</a:t>
            </a:r>
          </a:p>
          <a:p>
            <a:pPr eaLnBrk="1" hangingPunct="1">
              <a:buClr>
                <a:srgbClr val="9E7941"/>
              </a:buClr>
            </a:pPr>
            <a:endParaRPr lang="en-NZ" altLang="en-US" smtClean="0"/>
          </a:p>
          <a:p>
            <a:pPr eaLnBrk="1" hangingPunct="1">
              <a:buClr>
                <a:srgbClr val="9E7941"/>
              </a:buClr>
            </a:pPr>
            <a:r>
              <a:rPr lang="en-NZ" altLang="en-US" smtClean="0"/>
              <a:t>As a long horizon investor we enjoy all the opportunities a short term investor has, plus a lot more.</a:t>
            </a:r>
          </a:p>
          <a:p>
            <a:pPr eaLnBrk="1" hangingPunct="1">
              <a:buClr>
                <a:srgbClr val="9E7941"/>
              </a:buClr>
            </a:pPr>
            <a:endParaRPr lang="en-NZ" altLang="en-US" smtClean="0"/>
          </a:p>
          <a:p>
            <a:pPr eaLnBrk="1" hangingPunct="1">
              <a:buClr>
                <a:srgbClr val="9E7941"/>
              </a:buClr>
            </a:pPr>
            <a:r>
              <a:rPr lang="en-NZ" altLang="en-US" smtClean="0"/>
              <a:t>A stable risk aversion allows us to exploit short term disequilibrium pricing in markets.  </a:t>
            </a:r>
            <a:endParaRPr lang="en-NZ" altLang="en-US" sz="1000" smtClean="0"/>
          </a:p>
          <a:p>
            <a:pPr eaLnBrk="1" hangingPunct="1">
              <a:buClr>
                <a:srgbClr val="9E7941"/>
              </a:buClr>
            </a:pPr>
            <a:endParaRPr lang="en-NZ" altLang="en-US" smtClean="0"/>
          </a:p>
          <a:p>
            <a:pPr eaLnBrk="1" hangingPunct="1">
              <a:buClr>
                <a:srgbClr val="9E7941"/>
              </a:buClr>
            </a:pPr>
            <a:endParaRPr lang="en-NZ"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31800" y="1025525"/>
            <a:ext cx="8280400" cy="539750"/>
          </a:xfrm>
        </p:spPr>
        <p:txBody>
          <a:bodyPr/>
          <a:lstStyle/>
          <a:p>
            <a:pPr eaLnBrk="1" hangingPunct="1"/>
            <a:r>
              <a:rPr lang="en-NZ" altLang="en-US" smtClean="0"/>
              <a:t>Performance since inception</a:t>
            </a:r>
          </a:p>
        </p:txBody>
      </p:sp>
      <p:sp>
        <p:nvSpPr>
          <p:cNvPr id="15363" name="Rectangle 4"/>
          <p:cNvSpPr>
            <a:spLocks noChangeArrowheads="1"/>
          </p:cNvSpPr>
          <p:nvPr/>
        </p:nvSpPr>
        <p:spPr bwMode="auto">
          <a:xfrm>
            <a:off x="431800" y="6224588"/>
            <a:ext cx="6842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Further details available at </a:t>
            </a:r>
            <a:r>
              <a:rPr lang="en-US" altLang="en-US">
                <a:hlinkClick r:id="rId3"/>
              </a:rPr>
              <a:t>www.nzsuperfund.co.nz</a:t>
            </a:r>
            <a:r>
              <a:rPr lang="en-US" altLang="en-US"/>
              <a:t> </a:t>
            </a:r>
            <a:endParaRPr lang="en-NZ" altLang="en-US"/>
          </a:p>
        </p:txBody>
      </p:sp>
      <p:pic>
        <p:nvPicPr>
          <p:cNvPr id="15364" name="Picture 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113" y="1584325"/>
            <a:ext cx="723106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31800" y="1025525"/>
            <a:ext cx="8280400" cy="539750"/>
          </a:xfrm>
        </p:spPr>
        <p:txBody>
          <a:bodyPr/>
          <a:lstStyle/>
          <a:p>
            <a:pPr eaLnBrk="1" hangingPunct="1"/>
            <a:r>
              <a:rPr lang="en-NZ" altLang="en-US" smtClean="0"/>
              <a:t>Defining our endowments</a:t>
            </a:r>
          </a:p>
        </p:txBody>
      </p:sp>
      <p:sp>
        <p:nvSpPr>
          <p:cNvPr id="3" name="Text Placeholder 2"/>
          <p:cNvSpPr>
            <a:spLocks noGrp="1"/>
          </p:cNvSpPr>
          <p:nvPr>
            <p:ph type="body" sz="quarter" idx="10"/>
          </p:nvPr>
        </p:nvSpPr>
        <p:spPr>
          <a:xfrm>
            <a:off x="431800" y="1800225"/>
            <a:ext cx="8280400" cy="4679950"/>
          </a:xfrm>
        </p:spPr>
        <p:txBody>
          <a:bodyPr rtlCol="0">
            <a:normAutofit/>
          </a:bodyPr>
          <a:lstStyle/>
          <a:p>
            <a:pPr marL="270000" indent="-270000" defTabSz="270000" eaLnBrk="1" fontAlgn="auto" hangingPunct="1">
              <a:spcBef>
                <a:spcPts val="0"/>
              </a:spcBef>
              <a:tabLst>
                <a:tab pos="270000" algn="l"/>
                <a:tab pos="540000" algn="l"/>
                <a:tab pos="810000" algn="l"/>
                <a:tab pos="1080000" algn="l"/>
                <a:tab pos="1350000" algn="l"/>
              </a:tabLst>
              <a:defRPr/>
            </a:pPr>
            <a:endParaRPr lang="en-US" dirty="0" smtClean="0"/>
          </a:p>
          <a:p>
            <a:pPr marL="270000" indent="-270000" defTabSz="270000" eaLnBrk="1" fontAlgn="auto" hangingPunct="1">
              <a:spcBef>
                <a:spcPts val="0"/>
              </a:spcBef>
              <a:tabLst>
                <a:tab pos="270000" algn="l"/>
                <a:tab pos="540000" algn="l"/>
                <a:tab pos="810000" algn="l"/>
                <a:tab pos="1080000" algn="l"/>
                <a:tab pos="1350000" algn="l"/>
              </a:tabLst>
              <a:defRPr/>
            </a:pPr>
            <a:endParaRPr lang="en-US" dirty="0"/>
          </a:p>
          <a:p>
            <a:pPr marL="270000" indent="-270000" defTabSz="270000" eaLnBrk="1" fontAlgn="auto" hangingPunct="1">
              <a:spcBef>
                <a:spcPts val="0"/>
              </a:spcBef>
              <a:tabLst>
                <a:tab pos="270000" algn="l"/>
                <a:tab pos="540000" algn="l"/>
                <a:tab pos="810000" algn="l"/>
                <a:tab pos="1080000" algn="l"/>
                <a:tab pos="1350000" algn="l"/>
              </a:tabLst>
              <a:defRPr/>
            </a:pPr>
            <a:endParaRPr lang="en-US" dirty="0" smtClean="0"/>
          </a:p>
          <a:p>
            <a:pPr marL="270000" indent="-270000" defTabSz="270000" eaLnBrk="1" fontAlgn="auto" hangingPunct="1">
              <a:spcBef>
                <a:spcPts val="0"/>
              </a:spcBef>
              <a:tabLst>
                <a:tab pos="270000" algn="l"/>
                <a:tab pos="540000" algn="l"/>
                <a:tab pos="810000" algn="l"/>
                <a:tab pos="1080000" algn="l"/>
                <a:tab pos="1350000" algn="l"/>
              </a:tabLst>
              <a:defRPr/>
            </a:pPr>
            <a:endParaRPr lang="en-US" dirty="0" smtClean="0"/>
          </a:p>
          <a:p>
            <a:pPr marL="531813" indent="-531813" defTabSz="270000" eaLnBrk="1" fontAlgn="auto" hangingPunct="1">
              <a:spcBef>
                <a:spcPts val="0"/>
              </a:spcBef>
              <a:tabLst>
                <a:tab pos="531813" algn="l"/>
                <a:tab pos="539750" algn="l"/>
                <a:tab pos="809625" algn="l"/>
                <a:tab pos="1079500" algn="l"/>
                <a:tab pos="1349375" algn="l"/>
              </a:tabLst>
              <a:defRPr/>
            </a:pPr>
            <a:r>
              <a:rPr lang="en-US" sz="2400" dirty="0" smtClean="0"/>
              <a:t>We </a:t>
            </a:r>
            <a:r>
              <a:rPr lang="en-US" sz="2400" dirty="0"/>
              <a:t>can ride-out short term volatility</a:t>
            </a:r>
          </a:p>
          <a:p>
            <a:pPr marL="531813" indent="-531813" defTabSz="270000" eaLnBrk="1" fontAlgn="auto" hangingPunct="1">
              <a:spcBef>
                <a:spcPts val="0"/>
              </a:spcBef>
              <a:tabLst>
                <a:tab pos="531813" algn="l"/>
                <a:tab pos="539750" algn="l"/>
                <a:tab pos="809625" algn="l"/>
                <a:tab pos="1079500" algn="l"/>
                <a:tab pos="1349375" algn="l"/>
              </a:tabLst>
              <a:defRPr/>
            </a:pPr>
            <a:r>
              <a:rPr lang="en-US" sz="2400" dirty="0"/>
              <a:t>Genuine contrarian investor</a:t>
            </a:r>
          </a:p>
          <a:p>
            <a:pPr marL="531813" indent="-531813" defTabSz="270000" eaLnBrk="1" fontAlgn="auto" hangingPunct="1">
              <a:spcBef>
                <a:spcPts val="0"/>
              </a:spcBef>
              <a:tabLst>
                <a:tab pos="531813" algn="l"/>
                <a:tab pos="539750" algn="l"/>
                <a:tab pos="809625" algn="l"/>
                <a:tab pos="1079500" algn="l"/>
                <a:tab pos="1349375" algn="l"/>
              </a:tabLst>
              <a:defRPr/>
            </a:pPr>
            <a:r>
              <a:rPr lang="en-US" sz="2400" dirty="0" smtClean="0"/>
              <a:t>We can invest in private market and illiquid assets</a:t>
            </a:r>
          </a:p>
          <a:p>
            <a:pPr marL="531813" indent="-531813" defTabSz="270000" eaLnBrk="1" fontAlgn="auto" hangingPunct="1">
              <a:spcBef>
                <a:spcPts val="0"/>
              </a:spcBef>
              <a:tabLst>
                <a:tab pos="531813" algn="l"/>
                <a:tab pos="539750" algn="l"/>
                <a:tab pos="809625" algn="l"/>
                <a:tab pos="1079500" algn="l"/>
                <a:tab pos="1349375" algn="l"/>
              </a:tabLst>
              <a:defRPr/>
            </a:pPr>
            <a:r>
              <a:rPr lang="en-US" sz="2400" dirty="0" smtClean="0"/>
              <a:t>We pay lower tax in some jurisdictions (sovereign status)</a:t>
            </a:r>
          </a:p>
          <a:p>
            <a:pPr marL="531813" indent="-531813" defTabSz="270000" eaLnBrk="1" fontAlgn="auto" hangingPunct="1">
              <a:spcBef>
                <a:spcPts val="0"/>
              </a:spcBef>
              <a:tabLst>
                <a:tab pos="531813" algn="l"/>
                <a:tab pos="539750" algn="l"/>
                <a:tab pos="809625" algn="l"/>
                <a:tab pos="1079500" algn="l"/>
                <a:tab pos="1349375" algn="l"/>
              </a:tabLst>
              <a:defRPr/>
            </a:pPr>
            <a:r>
              <a:rPr lang="en-US" sz="2400" dirty="0" smtClean="0"/>
              <a:t>Favourably regarded as a potential co-investor and business partner</a:t>
            </a:r>
          </a:p>
        </p:txBody>
      </p:sp>
      <p:grpSp>
        <p:nvGrpSpPr>
          <p:cNvPr id="17412" name="Group 7"/>
          <p:cNvGrpSpPr>
            <a:grpSpLocks/>
          </p:cNvGrpSpPr>
          <p:nvPr/>
        </p:nvGrpSpPr>
        <p:grpSpPr bwMode="auto">
          <a:xfrm>
            <a:off x="530225" y="1868488"/>
            <a:ext cx="7561263" cy="914400"/>
            <a:chOff x="540773" y="2654708"/>
            <a:chExt cx="7561007" cy="914400"/>
          </a:xfrm>
        </p:grpSpPr>
        <p:sp>
          <p:nvSpPr>
            <p:cNvPr id="4" name="Rounded Rectangle 3"/>
            <p:cNvSpPr/>
            <p:nvPr/>
          </p:nvSpPr>
          <p:spPr>
            <a:xfrm>
              <a:off x="540773" y="2654708"/>
              <a:ext cx="1465213" cy="9144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NZ" b="1" dirty="0"/>
                <a:t>Long Horizon</a:t>
              </a:r>
            </a:p>
          </p:txBody>
        </p:sp>
        <p:sp>
          <p:nvSpPr>
            <p:cNvPr id="5" name="Rounded Rectangle 4"/>
            <p:cNvSpPr/>
            <p:nvPr/>
          </p:nvSpPr>
          <p:spPr>
            <a:xfrm>
              <a:off x="2309188" y="2654708"/>
              <a:ext cx="1577922" cy="9144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NZ" b="1" dirty="0"/>
                <a:t>Certainty of Liquidity</a:t>
              </a:r>
            </a:p>
          </p:txBody>
        </p:sp>
        <p:sp>
          <p:nvSpPr>
            <p:cNvPr id="6" name="Rounded Rectangle 5"/>
            <p:cNvSpPr/>
            <p:nvPr/>
          </p:nvSpPr>
          <p:spPr>
            <a:xfrm>
              <a:off x="4190312" y="2654708"/>
              <a:ext cx="1838263" cy="9144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NZ" b="1" dirty="0"/>
                <a:t>Operational Independence</a:t>
              </a:r>
            </a:p>
          </p:txBody>
        </p:sp>
        <p:sp>
          <p:nvSpPr>
            <p:cNvPr id="7" name="Rounded Rectangle 6"/>
            <p:cNvSpPr/>
            <p:nvPr/>
          </p:nvSpPr>
          <p:spPr>
            <a:xfrm>
              <a:off x="6331777" y="2654708"/>
              <a:ext cx="1770003" cy="9144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NZ" b="1" dirty="0"/>
                <a:t>Location &amp; Crown Owner</a:t>
              </a:r>
            </a:p>
          </p:txBody>
        </p:sp>
      </p:grpSp>
      <p:sp>
        <p:nvSpPr>
          <p:cNvPr id="9" name="TextBox 6"/>
          <p:cNvSpPr txBox="1"/>
          <p:nvPr/>
        </p:nvSpPr>
        <p:spPr>
          <a:xfrm>
            <a:off x="3311525" y="555625"/>
            <a:ext cx="5400675" cy="123825"/>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NZ" sz="800" b="1" cap="all" dirty="0" smtClean="0">
                <a:solidFill>
                  <a:schemeClr val="tx2"/>
                </a:solidFill>
              </a:rPr>
              <a:t>C3 -  Restricted confidential</a:t>
            </a:r>
            <a:r>
              <a:rPr lang="en-NZ" sz="800" b="1" cap="all" dirty="0" smtClean="0"/>
              <a:t>\ SD#1676317</a:t>
            </a:r>
            <a:r>
              <a:rPr lang="en-NZ" sz="800" b="1" cap="all" dirty="0" smtClean="0">
                <a:solidFill>
                  <a:schemeClr val="tx2"/>
                </a:solidFill>
              </a:rPr>
              <a:t> \ PG </a:t>
            </a:r>
            <a:fld id="{C1F92685-D24C-48AE-849B-2F5B55932F16}" type="slidenum">
              <a:rPr lang="en-NZ" sz="800" b="1" cap="all" smtClean="0">
                <a:solidFill>
                  <a:schemeClr val="tx2"/>
                </a:solidFill>
              </a:rPr>
              <a:pPr algn="r" fontAlgn="auto">
                <a:spcBef>
                  <a:spcPts val="0"/>
                </a:spcBef>
                <a:spcAft>
                  <a:spcPts val="0"/>
                </a:spcAft>
                <a:defRPr/>
              </a:pPr>
              <a:t>3</a:t>
            </a:fld>
            <a:endParaRPr lang="en-NZ" sz="800" b="1" cap="all" dirty="0" smtClean="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cae11hia\AppData\Local\Microsoft\Windows\Temporary Internet Files\Content.Outlook\OAPPE1W5\NZS044 Investment framework v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65288"/>
            <a:ext cx="9144000"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itle 1"/>
          <p:cNvSpPr>
            <a:spLocks noGrp="1"/>
          </p:cNvSpPr>
          <p:nvPr>
            <p:ph type="title"/>
          </p:nvPr>
        </p:nvSpPr>
        <p:spPr>
          <a:xfrm>
            <a:off x="431800" y="1025525"/>
            <a:ext cx="8280400" cy="539750"/>
          </a:xfrm>
        </p:spPr>
        <p:txBody>
          <a:bodyPr/>
          <a:lstStyle/>
          <a:p>
            <a:pPr eaLnBrk="1" hangingPunct="1"/>
            <a:r>
              <a:rPr lang="en-NZ" altLang="en-US" smtClean="0"/>
              <a:t>Separate opportunity from access point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cae11hia\AppData\Local\Microsoft\Windows\Temporary Internet Files\Content.Outlook\3YJ5OUIW\Highest-Confidenc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39813"/>
            <a:ext cx="9144000"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5"/>
          <p:cNvSpPr>
            <a:spLocks noGrp="1"/>
          </p:cNvSpPr>
          <p:nvPr>
            <p:ph type="title"/>
          </p:nvPr>
        </p:nvSpPr>
        <p:spPr>
          <a:xfrm>
            <a:off x="431800" y="982663"/>
            <a:ext cx="8280400" cy="431800"/>
          </a:xfrm>
        </p:spPr>
        <p:txBody>
          <a:bodyPr/>
          <a:lstStyle/>
          <a:p>
            <a:r>
              <a:rPr lang="en-NZ" altLang="en-US" sz="2800" smtClean="0"/>
              <a:t>A Surprising Lower for Longer</a:t>
            </a:r>
          </a:p>
        </p:txBody>
      </p:sp>
      <p:pic>
        <p:nvPicPr>
          <p:cNvPr id="2355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73638" y="1395413"/>
            <a:ext cx="353695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4825" y="4038600"/>
            <a:ext cx="3714750" cy="266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973638" y="4038600"/>
            <a:ext cx="3616325"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7713" y="1619250"/>
            <a:ext cx="3533775"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Rectangle 11"/>
          <p:cNvSpPr>
            <a:spLocks noChangeArrowheads="1"/>
          </p:cNvSpPr>
          <p:nvPr/>
        </p:nvSpPr>
        <p:spPr bwMode="auto">
          <a:xfrm>
            <a:off x="995363" y="1457325"/>
            <a:ext cx="30003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NZ" altLang="en-US" sz="1200" b="1">
                <a:latin typeface="Tahoma" panose="020B0604030504040204" pitchFamily="34" charset="0"/>
                <a:ea typeface="Calibri" panose="020F0502020204030204" pitchFamily="34" charset="0"/>
                <a:cs typeface="Times New Roman" panose="02020603050405020304" pitchFamily="18" charset="0"/>
              </a:rPr>
              <a:t>US 30Y Treasury Yields (1975-2015)</a:t>
            </a:r>
            <a:endParaRPr lang="en-NZ" altLang="en-US" sz="1200" b="1">
              <a:ea typeface="Calibri" panose="020F0502020204030204" pitchFamily="34" charset="0"/>
              <a:cs typeface="Times New Roman" panose="02020603050405020304" pitchFamily="18" charset="0"/>
            </a:endParaRPr>
          </a:p>
        </p:txBody>
      </p:sp>
      <p:sp>
        <p:nvSpPr>
          <p:cNvPr id="14" name="Oval 13"/>
          <p:cNvSpPr/>
          <p:nvPr/>
        </p:nvSpPr>
        <p:spPr>
          <a:xfrm>
            <a:off x="344488" y="1533525"/>
            <a:ext cx="261937" cy="2619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NZ" dirty="0"/>
              <a:t>1</a:t>
            </a:r>
          </a:p>
        </p:txBody>
      </p:sp>
      <p:sp>
        <p:nvSpPr>
          <p:cNvPr id="15" name="Oval 14"/>
          <p:cNvSpPr/>
          <p:nvPr/>
        </p:nvSpPr>
        <p:spPr>
          <a:xfrm>
            <a:off x="4572000" y="1533525"/>
            <a:ext cx="261938" cy="2619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NZ" dirty="0"/>
              <a:t>2</a:t>
            </a:r>
          </a:p>
        </p:txBody>
      </p:sp>
      <p:sp>
        <p:nvSpPr>
          <p:cNvPr id="17" name="Oval 16"/>
          <p:cNvSpPr/>
          <p:nvPr/>
        </p:nvSpPr>
        <p:spPr>
          <a:xfrm>
            <a:off x="344488" y="4065588"/>
            <a:ext cx="261937" cy="2619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NZ" dirty="0"/>
              <a:t>3</a:t>
            </a:r>
          </a:p>
        </p:txBody>
      </p:sp>
      <p:sp>
        <p:nvSpPr>
          <p:cNvPr id="18" name="Oval 17"/>
          <p:cNvSpPr/>
          <p:nvPr/>
        </p:nvSpPr>
        <p:spPr>
          <a:xfrm>
            <a:off x="4572000" y="4052888"/>
            <a:ext cx="261938" cy="2619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NZ" dirty="0"/>
              <a:t>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31800" y="930275"/>
            <a:ext cx="8280400" cy="431800"/>
          </a:xfrm>
        </p:spPr>
        <p:txBody>
          <a:bodyPr/>
          <a:lstStyle/>
          <a:p>
            <a:r>
              <a:rPr lang="en-NZ" altLang="en-US" sz="2800" smtClean="0"/>
              <a:t>What does main street tell us?</a:t>
            </a:r>
          </a:p>
        </p:txBody>
      </p:sp>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9138" y="2752725"/>
            <a:ext cx="3582987" cy="225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4"/>
          <p:cNvSpPr>
            <a:spLocks noChangeArrowheads="1"/>
          </p:cNvSpPr>
          <p:nvPr/>
        </p:nvSpPr>
        <p:spPr bwMode="auto">
          <a:xfrm>
            <a:off x="4895850" y="2312988"/>
            <a:ext cx="27574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NZ" altLang="en-US" sz="1400" b="1">
                <a:latin typeface="Tahoma" panose="020B0604030504040204" pitchFamily="34" charset="0"/>
                <a:ea typeface="Calibri" panose="020F0502020204030204" pitchFamily="34" charset="0"/>
                <a:cs typeface="Times New Roman" panose="02020603050405020304" pitchFamily="18" charset="0"/>
              </a:rPr>
              <a:t>US Capital Equipment Spend</a:t>
            </a:r>
          </a:p>
        </p:txBody>
      </p:sp>
      <p:pic>
        <p:nvPicPr>
          <p:cNvPr id="2560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5113" y="1549400"/>
            <a:ext cx="34988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Rectangle 6"/>
          <p:cNvSpPr>
            <a:spLocks noChangeArrowheads="1"/>
          </p:cNvSpPr>
          <p:nvPr/>
        </p:nvSpPr>
        <p:spPr bwMode="auto">
          <a:xfrm>
            <a:off x="1528763" y="1319213"/>
            <a:ext cx="11636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NZ" altLang="en-US" b="1">
                <a:latin typeface="Tahoma" panose="020B0604030504040204" pitchFamily="34" charset="0"/>
                <a:ea typeface="Calibri" panose="020F0502020204030204" pitchFamily="34" charset="0"/>
                <a:cs typeface="Times New Roman" panose="02020603050405020304" pitchFamily="18" charset="0"/>
              </a:rPr>
              <a:t>ROA</a:t>
            </a:r>
            <a:r>
              <a:rPr lang="en-NZ" altLang="en-US">
                <a:latin typeface="Tahoma" panose="020B0604030504040204" pitchFamily="34" charset="0"/>
                <a:ea typeface="Calibri" panose="020F0502020204030204" pitchFamily="34" charset="0"/>
                <a:cs typeface="Times New Roman" panose="02020603050405020304" pitchFamily="18" charset="0"/>
              </a:rPr>
              <a:t> (%)</a:t>
            </a:r>
            <a:endParaRPr lang="en-NZ" altLang="en-US">
              <a:ea typeface="Calibri" panose="020F0502020204030204" pitchFamily="34" charset="0"/>
              <a:cs typeface="Times New Roman" panose="02020603050405020304" pitchFamily="18" charset="0"/>
            </a:endParaRPr>
          </a:p>
        </p:txBody>
      </p:sp>
      <p:pic>
        <p:nvPicPr>
          <p:cNvPr id="2560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5113" y="4456113"/>
            <a:ext cx="3500437" cy="229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8" name="Rectangle 8"/>
          <p:cNvSpPr>
            <a:spLocks noChangeArrowheads="1"/>
          </p:cNvSpPr>
          <p:nvPr/>
        </p:nvSpPr>
        <p:spPr bwMode="auto">
          <a:xfrm>
            <a:off x="944563" y="4157663"/>
            <a:ext cx="2413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NZ" altLang="en-US" b="1">
                <a:latin typeface="Tahoma" panose="020B0604030504040204" pitchFamily="34" charset="0"/>
                <a:ea typeface="Calibri" panose="020F0502020204030204" pitchFamily="34" charset="0"/>
                <a:cs typeface="Times New Roman" panose="02020603050405020304" pitchFamily="18" charset="0"/>
              </a:rPr>
              <a:t>Debt to Assets (%)</a:t>
            </a:r>
          </a:p>
        </p:txBody>
      </p:sp>
      <p:sp>
        <p:nvSpPr>
          <p:cNvPr id="25609" name="Rectangle 9"/>
          <p:cNvSpPr>
            <a:spLocks noChangeArrowheads="1"/>
          </p:cNvSpPr>
          <p:nvPr/>
        </p:nvSpPr>
        <p:spPr bwMode="auto">
          <a:xfrm>
            <a:off x="3819525" y="3635375"/>
            <a:ext cx="6461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NZ" altLang="en-US" sz="4400" b="1">
                <a:latin typeface="Tahoma" panose="020B0604030504040204" pitchFamily="34" charset="0"/>
                <a:ea typeface="Calibri" panose="020F0502020204030204" pitchFamily="34" charset="0"/>
                <a:cs typeface="Times New Roman" panose="02020603050405020304" pitchFamily="18" charset="0"/>
              </a:rPr>
              <a:t>=</a:t>
            </a:r>
            <a:endParaRPr lang="en-NZ" altLang="en-US" sz="4400">
              <a:ea typeface="Calibri" panose="020F0502020204030204" pitchFamily="34" charset="0"/>
              <a:cs typeface="Times New Roman" panose="02020603050405020304" pitchFamily="18" charset="0"/>
            </a:endParaRPr>
          </a:p>
        </p:txBody>
      </p:sp>
      <p:sp>
        <p:nvSpPr>
          <p:cNvPr id="25610" name="Rectangle 10"/>
          <p:cNvSpPr>
            <a:spLocks noChangeArrowheads="1"/>
          </p:cNvSpPr>
          <p:nvPr/>
        </p:nvSpPr>
        <p:spPr bwMode="auto">
          <a:xfrm>
            <a:off x="8237538" y="3605213"/>
            <a:ext cx="503237"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NZ" altLang="en-US" sz="4400" b="1">
                <a:latin typeface="Tahoma" panose="020B0604030504040204" pitchFamily="34" charset="0"/>
                <a:ea typeface="Calibri" panose="020F0502020204030204" pitchFamily="34" charset="0"/>
                <a:cs typeface="Times New Roman" panose="02020603050405020304" pitchFamily="18" charset="0"/>
              </a:rPr>
              <a:t>?</a:t>
            </a:r>
            <a:endParaRPr lang="en-NZ" altLang="en-US" sz="440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31800" y="1025525"/>
            <a:ext cx="8280400" cy="539750"/>
          </a:xfrm>
        </p:spPr>
        <p:txBody>
          <a:bodyPr/>
          <a:lstStyle/>
          <a:p>
            <a:r>
              <a:rPr lang="en-NZ" altLang="en-US" smtClean="0"/>
              <a:t>Market Behaviour</a:t>
            </a:r>
          </a:p>
        </p:txBody>
      </p:sp>
      <p:sp>
        <p:nvSpPr>
          <p:cNvPr id="27651" name="Text Placeholder 2"/>
          <p:cNvSpPr>
            <a:spLocks noGrp="1"/>
          </p:cNvSpPr>
          <p:nvPr>
            <p:ph type="body" sz="quarter" idx="10"/>
          </p:nvPr>
        </p:nvSpPr>
        <p:spPr>
          <a:xfrm>
            <a:off x="431800" y="2879725"/>
            <a:ext cx="8280400" cy="3600450"/>
          </a:xfrm>
        </p:spPr>
        <p:txBody>
          <a:bodyPr/>
          <a:lstStyle/>
          <a:p>
            <a:r>
              <a:rPr lang="en-NZ" altLang="en-US" smtClean="0"/>
              <a:t>Lower for longer means both growth and rates stay low. What about volatility?</a:t>
            </a:r>
          </a:p>
          <a:p>
            <a:endParaRPr lang="en-NZ" altLang="en-US" smtClean="0"/>
          </a:p>
          <a:p>
            <a:r>
              <a:rPr lang="en-NZ" altLang="en-US" smtClean="0"/>
              <a:t>Risk taking behaviour in lower for longer world.</a:t>
            </a:r>
          </a:p>
          <a:p>
            <a:pPr lvl="1"/>
            <a:r>
              <a:rPr lang="en-NZ" altLang="en-US" smtClean="0"/>
              <a:t>Moving up the risk spectrum to achieve an absolute return can be self-defeating.</a:t>
            </a:r>
          </a:p>
          <a:p>
            <a:pPr lvl="1"/>
            <a:endParaRPr lang="en-NZ" altLang="en-US" smtClean="0"/>
          </a:p>
          <a:p>
            <a:r>
              <a:rPr lang="en-NZ" altLang="en-US" smtClean="0"/>
              <a:t>Flight to quality (asset classes, sectors, markets &amp; regions).  </a:t>
            </a:r>
          </a:p>
          <a:p>
            <a:pPr lvl="1"/>
            <a:r>
              <a:rPr lang="en-NZ" altLang="en-US" smtClean="0"/>
              <a:t>How much should you pay for a good thing?</a:t>
            </a:r>
          </a:p>
          <a:p>
            <a:endParaRPr lang="en-NZ" altLang="en-US" smtClean="0"/>
          </a:p>
        </p:txBody>
      </p:sp>
      <p:sp>
        <p:nvSpPr>
          <p:cNvPr id="27652" name="Text Placeholder 3"/>
          <p:cNvSpPr>
            <a:spLocks noGrp="1"/>
          </p:cNvSpPr>
          <p:nvPr>
            <p:ph type="body" sz="quarter" idx="11"/>
          </p:nvPr>
        </p:nvSpPr>
        <p:spPr>
          <a:xfrm>
            <a:off x="431800" y="1800225"/>
            <a:ext cx="8280400" cy="900113"/>
          </a:xfrm>
        </p:spPr>
        <p:txBody>
          <a:bodyPr/>
          <a:lstStyle/>
          <a:p>
            <a:pPr>
              <a:spcAft>
                <a:spcPct val="0"/>
              </a:spcAft>
            </a:pPr>
            <a:r>
              <a:rPr lang="en-NZ" altLang="en-US" smtClean="0"/>
              <a:t>Hard mandate limits, fixed claims &amp; slow-moving expectations almost guarantee distortionary behaviour.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31800" y="1025525"/>
            <a:ext cx="8280400" cy="539750"/>
          </a:xfrm>
        </p:spPr>
        <p:txBody>
          <a:bodyPr/>
          <a:lstStyle/>
          <a:p>
            <a:r>
              <a:rPr lang="en-NZ" altLang="en-US" smtClean="0"/>
              <a:t>Opportunities</a:t>
            </a:r>
          </a:p>
        </p:txBody>
      </p:sp>
      <p:sp>
        <p:nvSpPr>
          <p:cNvPr id="29699" name="Text Placeholder 4"/>
          <p:cNvSpPr>
            <a:spLocks noGrp="1"/>
          </p:cNvSpPr>
          <p:nvPr>
            <p:ph type="body" sz="quarter" idx="10"/>
          </p:nvPr>
        </p:nvSpPr>
        <p:spPr>
          <a:xfrm>
            <a:off x="431800" y="1800225"/>
            <a:ext cx="8280400" cy="4679950"/>
          </a:xfrm>
        </p:spPr>
        <p:txBody>
          <a:bodyPr/>
          <a:lstStyle/>
          <a:p>
            <a:pPr marL="269875" lvl="1">
              <a:buSzPct val="90000"/>
              <a:buFont typeface="Wingdings" panose="05000000000000000000" pitchFamily="2" charset="2"/>
              <a:buChar char=""/>
              <a:defRPr/>
            </a:pPr>
            <a:r>
              <a:rPr lang="en-NZ" altLang="en-US" dirty="0" smtClean="0"/>
              <a:t>Factors - Value vs Growth</a:t>
            </a:r>
          </a:p>
          <a:p>
            <a:pPr lvl="1">
              <a:defRPr/>
            </a:pPr>
            <a:endParaRPr lang="en-NZ" altLang="en-US" dirty="0" smtClean="0"/>
          </a:p>
          <a:p>
            <a:pPr>
              <a:defRPr/>
            </a:pPr>
            <a:r>
              <a:rPr lang="en-NZ" altLang="en-US" dirty="0" smtClean="0"/>
              <a:t>Factors - Low beta/low volatility strategies</a:t>
            </a:r>
          </a:p>
          <a:p>
            <a:pPr lvl="2">
              <a:defRPr/>
            </a:pPr>
            <a:r>
              <a:rPr lang="en-NZ" altLang="en-US" dirty="0" smtClean="0"/>
              <a:t>Taking advantage of market risk constraints</a:t>
            </a:r>
          </a:p>
          <a:p>
            <a:pPr lvl="2">
              <a:defRPr/>
            </a:pPr>
            <a:endParaRPr lang="en-NZ" altLang="en-US" dirty="0"/>
          </a:p>
          <a:p>
            <a:pPr>
              <a:defRPr/>
            </a:pPr>
            <a:r>
              <a:rPr lang="en-NZ" altLang="en-US" dirty="0" smtClean="0"/>
              <a:t>Emerging Markets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ZSF">
  <a:themeElements>
    <a:clrScheme name="NSF Palette">
      <a:dk1>
        <a:sysClr val="windowText" lastClr="000000"/>
      </a:dk1>
      <a:lt1>
        <a:sysClr val="window" lastClr="FFFFFF"/>
      </a:lt1>
      <a:dk2>
        <a:srgbClr val="9E7941"/>
      </a:dk2>
      <a:lt2>
        <a:srgbClr val="CCD3CC"/>
      </a:lt2>
      <a:accent1>
        <a:srgbClr val="3E7799"/>
      </a:accent1>
      <a:accent2>
        <a:srgbClr val="00775C"/>
      </a:accent2>
      <a:accent3>
        <a:srgbClr val="D99000"/>
      </a:accent3>
      <a:accent4>
        <a:srgbClr val="00A9C5"/>
      </a:accent4>
      <a:accent5>
        <a:srgbClr val="3D3C71"/>
      </a:accent5>
      <a:accent6>
        <a:srgbClr val="DAE5A7"/>
      </a:accent6>
      <a:hlink>
        <a:srgbClr val="9E7941"/>
      </a:hlink>
      <a:folHlink>
        <a:srgbClr val="DAD7BD"/>
      </a:folHlink>
    </a:clrScheme>
    <a:fontScheme name="NSF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UPERDOCS-#1454276-v1-i3_Conference_on_Portfolio_Construction_at_NZSF" id="{A9B43141-FD09-4F5D-93A1-D6601A4CDDC9}" vid="{08BB857F-2A98-4F3F-A0B9-C7FA27B8BBE1}"/>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UPERDOCS-#1454276-v1-i3_Conference_on_Portfolio_Construction_at_NZSF" id="{A9B43141-FD09-4F5D-93A1-D6601A4CDDC9}" vid="{6DD5F838-6CB4-4D99-88D8-EDE23651699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435</Words>
  <Application>Microsoft Office PowerPoint</Application>
  <PresentationFormat>On-screen Show (4:3)</PresentationFormat>
  <Paragraphs>71</Paragraphs>
  <Slides>10</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Wingdings</vt:lpstr>
      <vt:lpstr>Calibri</vt:lpstr>
      <vt:lpstr>Tahoma</vt:lpstr>
      <vt:lpstr>Times New Roman</vt:lpstr>
      <vt:lpstr>NZSF</vt:lpstr>
      <vt:lpstr>Custom Design</vt:lpstr>
      <vt:lpstr>Long Term Investing in a Low Return World </vt:lpstr>
      <vt:lpstr>Performance since inception</vt:lpstr>
      <vt:lpstr>Defining our endowments</vt:lpstr>
      <vt:lpstr>Separate opportunity from access point</vt:lpstr>
      <vt:lpstr>PowerPoint Presentation</vt:lpstr>
      <vt:lpstr>A Surprising Lower for Longer</vt:lpstr>
      <vt:lpstr>What does main street tell us?</vt:lpstr>
      <vt:lpstr>Market Behaviour</vt:lpstr>
      <vt:lpstr>Opportunities</vt:lpstr>
      <vt:lpstr>Conclusion</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c:creator>
  <cp:lastModifiedBy>Catherine Etheredge</cp:lastModifiedBy>
  <cp:revision>73</cp:revision>
  <cp:lastPrinted>2015-06-09T02:44:38Z</cp:lastPrinted>
  <dcterms:created xsi:type="dcterms:W3CDTF">2012-07-16T23:47:47Z</dcterms:created>
  <dcterms:modified xsi:type="dcterms:W3CDTF">2015-08-05T23:10:44Z</dcterms:modified>
  <cp:contentStatus/>
</cp:coreProperties>
</file>